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7" r:id="rId4"/>
    <p:sldId id="278" r:id="rId5"/>
    <p:sldId id="279" r:id="rId6"/>
    <p:sldId id="280" r:id="rId7"/>
    <p:sldId id="282" r:id="rId8"/>
    <p:sldId id="281" r:id="rId9"/>
    <p:sldId id="283" r:id="rId10"/>
    <p:sldId id="284" r:id="rId11"/>
    <p:sldId id="285" r:id="rId12"/>
    <p:sldId id="287" r:id="rId13"/>
    <p:sldId id="288" r:id="rId14"/>
    <p:sldId id="289" r:id="rId15"/>
    <p:sldId id="286" r:id="rId16"/>
    <p:sldId id="290" r:id="rId17"/>
    <p:sldId id="261" r:id="rId18"/>
    <p:sldId id="291" r:id="rId19"/>
    <p:sldId id="292" r:id="rId20"/>
    <p:sldId id="293" r:id="rId21"/>
    <p:sldId id="257" r:id="rId22"/>
    <p:sldId id="266" r:id="rId23"/>
    <p:sldId id="267" r:id="rId24"/>
    <p:sldId id="269" r:id="rId25"/>
    <p:sldId id="258" r:id="rId26"/>
    <p:sldId id="270" r:id="rId27"/>
    <p:sldId id="271" r:id="rId28"/>
    <p:sldId id="268" r:id="rId29"/>
    <p:sldId id="272" r:id="rId30"/>
    <p:sldId id="273" r:id="rId31"/>
    <p:sldId id="27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2DA68-6EAB-4AA5-AB11-1F55D12E2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A0EE65-FE52-422C-A31C-266B14EE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E2292-20E4-49F4-96FC-F80D811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177E6-1994-410B-8593-A414034E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75523-4B31-4177-9F8C-0188064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8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A3BE5-DC8B-422B-B35C-1C6FE4FB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2FB684-1F4F-4580-84A9-BCA208D6C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53CFC-465A-4679-9E20-4E8F276B4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29AAF-0EFE-456C-9A98-6D890A0C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EDB9F-2413-49C3-BB0D-F67EB53F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6EB76-F661-49A7-9E10-C5361C16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2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4D16C-FE16-4B8C-A1DD-92072AE3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F4EF87-666F-49EC-A2BF-81DA73C6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461F2-4AC5-4D36-BE91-68FB9865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55805-E45A-4C05-BFF7-AF6F3A7E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FD5BF-664F-442B-9C24-05B7F70B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58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85EA-B286-493E-8FAD-A6938D7AB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571482-B6C8-4AA4-9933-B0AAC6D7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9A750-F6C1-43CB-86C4-2304C139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43323-908E-4009-921B-778F067F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DFA15-5285-4965-B9F7-F9E9F208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1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ED259-D039-49F1-AFD6-964F082F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455B7-BE8D-48E6-B109-1D034DBE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568B9-C990-40BA-8B4A-8D3F50FF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AFB54-B5D8-44FB-A727-43EECE94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95A03-B78C-47A8-8D59-7225C8CA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5DD2C-2D1C-4EA5-8B7A-2B72623B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AD77A-BF8B-4DE2-83AB-029126EB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99ADC-35DD-4ED7-AA4C-8C1B6406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8C8A5-9C1D-4D5E-A911-B4F0AC8C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723B6-E944-49FB-8553-C5B584B9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3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A11C7-7D9C-4298-8270-C31B78B3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46F23-3D0B-4158-82D4-2740CF068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146EB6-E69B-440B-AC21-EE23D4D1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3BC859-0673-413D-AE9B-1E460328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CEED9-6582-415D-8D5F-64F2575C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F32DC-2AAB-4B97-B68C-04D1D4F8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5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5AA8-C379-4104-8966-8D4C5C2B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9115-56A3-4B03-A893-60E7FF5E6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C7A71-5054-4995-B209-438182082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FC94BE-B270-4BDB-BCF6-DDD46B978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E864B-0F8D-40DC-B1FA-24CD411A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6C842-0607-474D-9F73-80E2899C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3A3A42-2C93-4536-A46E-EA603A69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4690D0-AFAE-4EF9-A73B-BEB74155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8A416-4ED3-4562-96F7-9522BDB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4C6929-9CF6-4B5B-ABCF-C7A83DE5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45F3F5-11B3-45C0-9B3F-819E65C0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01F4A-0DA2-4600-839C-8F63005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EF642A-159B-43A3-8BE0-B11AF491E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1E4CC2-7FE7-44A9-8354-FD17E6B4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0433A1-342C-4467-9FEB-574C6551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7F2AD-C058-4F59-B99D-850320BF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A6980-3F16-43EC-AEE0-D21576F32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91067C-7662-4143-A633-58485F4B206C}"/>
              </a:ext>
            </a:extLst>
          </p:cNvPr>
          <p:cNvCxnSpPr>
            <a:cxnSpLocks/>
          </p:cNvCxnSpPr>
          <p:nvPr userDrawn="1"/>
        </p:nvCxnSpPr>
        <p:spPr>
          <a:xfrm>
            <a:off x="249382" y="212438"/>
            <a:ext cx="11665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507506-10EA-42DF-9425-49DA2702831D}"/>
              </a:ext>
            </a:extLst>
          </p:cNvPr>
          <p:cNvCxnSpPr>
            <a:cxnSpLocks/>
          </p:cNvCxnSpPr>
          <p:nvPr userDrawn="1"/>
        </p:nvCxnSpPr>
        <p:spPr>
          <a:xfrm>
            <a:off x="263237" y="6645562"/>
            <a:ext cx="11665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CB5EBC9-BC3A-4FAA-AE59-2877B36F8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00" y="378691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E23D5-9CA9-4498-968D-A995E885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84B60-3F6B-48F1-8894-730C1BB7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F5257A-6D1B-4AF3-9E50-0B6DDF1D6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8D992-2585-48F6-8027-18F2B369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A1ECA-5089-47A9-953E-CF28CED3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58BED-B3F2-426F-802E-83FF5308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3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22440C-165E-4DB9-896A-C8754016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A2C04-892B-4002-A295-1936CACC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31C0E-AD79-4F19-9451-DA126018E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F00B6-F900-4513-AE23-6EFB6D781670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53AFE-3DB0-442C-B751-17FF56006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4F658-6DC4-48BD-B330-E8B44DB4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E6C98-1852-4712-97A7-E41ADD0FA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5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0.svg"/><Relationship Id="rId21" Type="http://schemas.openxmlformats.org/officeDocument/2006/relationships/image" Target="../media/image78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6329EC-B482-4296-B296-EDE466648AD7}"/>
              </a:ext>
            </a:extLst>
          </p:cNvPr>
          <p:cNvGrpSpPr/>
          <p:nvPr/>
        </p:nvGrpSpPr>
        <p:grpSpPr>
          <a:xfrm>
            <a:off x="1508123" y="2375033"/>
            <a:ext cx="9181759" cy="2089871"/>
            <a:chOff x="1556248" y="2355783"/>
            <a:chExt cx="9181759" cy="20898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F7C41C-2CE1-4406-80B7-AD8794C08ABD}"/>
                </a:ext>
              </a:extLst>
            </p:cNvPr>
            <p:cNvSpPr txBox="1"/>
            <p:nvPr/>
          </p:nvSpPr>
          <p:spPr>
            <a:xfrm>
              <a:off x="3089597" y="2921166"/>
              <a:ext cx="6155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5</a:t>
              </a:r>
              <a:r>
                <a:rPr lang="ko-KR" altLang="en-US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장 지도학습</a:t>
              </a:r>
              <a:r>
                <a:rPr lang="en-US" altLang="ko-KR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: </a:t>
              </a:r>
              <a:r>
                <a:rPr lang="ko-KR" altLang="en-US" sz="60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회귀</a:t>
              </a:r>
            </a:p>
          </p:txBody>
        </p:sp>
        <p:pic>
          <p:nvPicPr>
            <p:cNvPr id="4" name="그래픽 3" descr="눈꽃">
              <a:extLst>
                <a:ext uri="{FF2B5EF4-FFF2-40B4-BE49-F238E27FC236}">
                  <a16:creationId xmlns:a16="http://schemas.microsoft.com/office/drawing/2014/main" id="{928B4E4B-D4D7-4F37-AD2A-504E2922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08540">
              <a:off x="1556248" y="2355783"/>
              <a:ext cx="914400" cy="914400"/>
            </a:xfrm>
            <a:prstGeom prst="rect">
              <a:avLst/>
            </a:prstGeom>
          </p:spPr>
        </p:pic>
        <p:pic>
          <p:nvPicPr>
            <p:cNvPr id="5" name="그래픽 4" descr="눈꽃">
              <a:extLst>
                <a:ext uri="{FF2B5EF4-FFF2-40B4-BE49-F238E27FC236}">
                  <a16:creationId xmlns:a16="http://schemas.microsoft.com/office/drawing/2014/main" id="{A80F0E25-EDBD-4DD8-9B92-6FE672ED6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94711">
              <a:off x="9823607" y="3531254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D26C5ACF-615D-4C88-B88A-02554FD12E8D}"/>
              </a:ext>
            </a:extLst>
          </p:cNvPr>
          <p:cNvSpPr/>
          <p:nvPr/>
        </p:nvSpPr>
        <p:spPr>
          <a:xfrm>
            <a:off x="0" y="0"/>
            <a:ext cx="2053389" cy="2053389"/>
          </a:xfrm>
          <a:prstGeom prst="diagStripe">
            <a:avLst>
              <a:gd name="adj" fmla="val 703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D5A4F8B9-01A3-4D21-8AE0-DD4EF65D65BE}"/>
              </a:ext>
            </a:extLst>
          </p:cNvPr>
          <p:cNvSpPr/>
          <p:nvPr/>
        </p:nvSpPr>
        <p:spPr>
          <a:xfrm flipH="1" flipV="1">
            <a:off x="10138611" y="4795259"/>
            <a:ext cx="2053389" cy="2053389"/>
          </a:xfrm>
          <a:prstGeom prst="diagStripe">
            <a:avLst>
              <a:gd name="adj" fmla="val 703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943747" y="1466172"/>
            <a:ext cx="1790876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관계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1284606" y="4586691"/>
                <a:ext cx="4000264" cy="125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dirty="0"/>
                  <a:t>변화에 </a:t>
                </a:r>
                <a:r>
                  <a:rPr lang="en-US" altLang="ko-KR" sz="1500" dirty="0"/>
                  <a:t>J</a:t>
                </a:r>
                <a:r>
                  <a:rPr lang="ko-KR" altLang="en-US" sz="1500" dirty="0"/>
                  <a:t>가 크게 변한다</a:t>
                </a:r>
                <a:r>
                  <a:rPr lang="en-US" altLang="ko-KR" sz="1500" dirty="0"/>
                  <a:t>. 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500" dirty="0">
                    <a:sym typeface="Wingdings" panose="05000000000000000000" pitchFamily="2" charset="2"/>
                  </a:rPr>
                  <a:t>기울기가 조금이라도 변하면 직선이 데이터 점에서 크게 어긋난다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. </a:t>
                </a:r>
              </a:p>
              <a:p>
                <a:pPr algn="just"/>
                <a:r>
                  <a:rPr lang="ko-KR" altLang="en-US" sz="1500" dirty="0">
                    <a:sym typeface="Wingdings" panose="05000000000000000000" pitchFamily="2" charset="2"/>
                  </a:rPr>
                  <a:t>등고선을 보면 계곡의 바닥도 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500" dirty="0"/>
                  <a:t> </a:t>
                </a:r>
                <a:r>
                  <a:rPr lang="ko-KR" altLang="en-US" sz="1500" dirty="0"/>
                  <a:t>방향으로 높이가 변화하는 것으로 나타난다</a:t>
                </a:r>
                <a:r>
                  <a:rPr lang="en-US" altLang="ko-KR" sz="1500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606" y="4586691"/>
                <a:ext cx="4000264" cy="1256241"/>
              </a:xfrm>
              <a:prstGeom prst="rect">
                <a:avLst/>
              </a:prstGeom>
              <a:blipFill>
                <a:blip r:embed="rId2"/>
                <a:stretch>
                  <a:fillRect l="-610" t="-485" r="-610" b="-5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B9B15F0-D583-43BA-85E4-D5E372EC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42" y="993594"/>
            <a:ext cx="5193587" cy="537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31AE9B-845D-4C87-B1C4-4197C527C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5" y="1897059"/>
            <a:ext cx="5448300" cy="255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FBF823-6E2C-4A5E-ACA2-6F17834A0E05}"/>
              </a:ext>
            </a:extLst>
          </p:cNvPr>
          <p:cNvSpPr/>
          <p:nvPr/>
        </p:nvSpPr>
        <p:spPr>
          <a:xfrm>
            <a:off x="2386677" y="4102727"/>
            <a:ext cx="898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3A3A3"/>
                </a:solidFill>
              </a:rPr>
              <a:t>3D </a:t>
            </a:r>
            <a:r>
              <a:rPr lang="ko-KR" altLang="en-US" sz="1200" dirty="0">
                <a:solidFill>
                  <a:srgbClr val="A3A3A3"/>
                </a:solidFill>
              </a:rPr>
              <a:t>그래프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0BBBCC-1584-45D8-AB1B-34825691FEBF}"/>
              </a:ext>
            </a:extLst>
          </p:cNvPr>
          <p:cNvSpPr/>
          <p:nvPr/>
        </p:nvSpPr>
        <p:spPr>
          <a:xfrm>
            <a:off x="4997839" y="1760127"/>
            <a:ext cx="11742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A3A3A3"/>
                </a:solidFill>
              </a:rPr>
              <a:t>등고선 그래프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C9148F-FDA4-4A9B-AEC4-CC93726CC650}"/>
                  </a:ext>
                </a:extLst>
              </p:cNvPr>
              <p:cNvSpPr/>
              <p:nvPr/>
            </p:nvSpPr>
            <p:spPr>
              <a:xfrm>
                <a:off x="3901055" y="5903642"/>
                <a:ext cx="3017172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5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ko-KR" alt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5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=135 </m:t>
                      </m:r>
                    </m:oMath>
                  </m:oMathPara>
                </a14:m>
                <a:endParaRPr lang="en-US" altLang="ko-KR" sz="15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근</m:t>
                    </m:r>
                  </m:oMath>
                </a14:m>
                <a:r>
                  <a:rPr lang="ko-KR" altLang="en-US" sz="15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처에서 최솟값을 취할 것으로 보임</a:t>
                </a:r>
                <a:endParaRPr lang="en-US" altLang="ko-KR" sz="1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7C9148F-FDA4-4A9B-AEC4-CC93726CC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55" y="5903642"/>
                <a:ext cx="3017172" cy="553998"/>
              </a:xfrm>
              <a:prstGeom prst="rect">
                <a:avLst/>
              </a:prstGeom>
              <a:blipFill>
                <a:blip r:embed="rId5"/>
                <a:stretch>
                  <a:fillRect r="-606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D888F48-8856-4361-908C-A4FF0B4888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28639" y="4522642"/>
            <a:ext cx="2412638" cy="349371"/>
          </a:xfrm>
          <a:prstGeom prst="bentConnector3">
            <a:avLst>
              <a:gd name="adj1" fmla="val 58463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5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1051503" y="2321687"/>
                <a:ext cx="504449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/>
                  <a:t>초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기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치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적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당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500" dirty="0"/>
                  <a:t> 결정한다</a:t>
                </a:r>
                <a:r>
                  <a:rPr lang="en-US" altLang="ko-KR" sz="1500" dirty="0"/>
                  <a:t>.</a:t>
                </a:r>
              </a:p>
              <a:p>
                <a:pPr algn="just"/>
                <a:r>
                  <a:rPr lang="ko-KR" altLang="en-US" sz="1500" dirty="0"/>
                  <a:t>이 것을 </a:t>
                </a:r>
                <a:r>
                  <a:rPr lang="en-US" altLang="ko-KR" sz="1500" dirty="0"/>
                  <a:t>J </a:t>
                </a:r>
                <a:r>
                  <a:rPr lang="ko-KR" altLang="en-US" sz="1500" dirty="0"/>
                  <a:t>지형 위의 한 지점에 대응하고</a:t>
                </a:r>
                <a:r>
                  <a:rPr lang="en-US" altLang="ko-KR" sz="1500" dirty="0"/>
                  <a:t>, </a:t>
                </a:r>
                <a:r>
                  <a:rPr lang="ko-KR" altLang="en-US" sz="1500" dirty="0"/>
                  <a:t>이 점에서의 기울기를 확인하고 </a:t>
                </a:r>
                <a:r>
                  <a:rPr lang="en-US" altLang="ko-KR" sz="1500" dirty="0"/>
                  <a:t>J</a:t>
                </a:r>
                <a:r>
                  <a:rPr lang="ko-KR" altLang="en-US" sz="1500" dirty="0"/>
                  <a:t>가 가장 작아지는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500" dirty="0"/>
                  <a:t> </a:t>
                </a:r>
                <a:r>
                  <a:rPr lang="ko-KR" altLang="en-US" sz="1500" dirty="0"/>
                  <a:t>도착할 수 있다</a:t>
                </a:r>
                <a:r>
                  <a:rPr lang="en-US" altLang="ko-KR" sz="1500" dirty="0"/>
                  <a:t>.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03" y="2321687"/>
                <a:ext cx="5044497" cy="800219"/>
              </a:xfrm>
              <a:prstGeom prst="rect">
                <a:avLst/>
              </a:prstGeom>
              <a:blipFill>
                <a:blip r:embed="rId2"/>
                <a:stretch>
                  <a:fillRect l="-604" t="-2290" r="-362" b="-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FA6638-EA06-4CC1-9828-9CB1DFE5FC30}"/>
                  </a:ext>
                </a:extLst>
              </p:cNvPr>
              <p:cNvSpPr txBox="1"/>
              <p:nvPr/>
            </p:nvSpPr>
            <p:spPr>
              <a:xfrm>
                <a:off x="852418" y="1900514"/>
                <a:ext cx="5956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J</a:t>
                </a:r>
                <a:r>
                  <a:rPr lang="ko-KR" altLang="en-US" dirty="0"/>
                  <a:t>가 가장 갖아지는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구하는 방법 </a:t>
                </a:r>
                <a:r>
                  <a:rPr lang="en-US" altLang="ko-KR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경사 </a:t>
                </a:r>
                <a:r>
                  <a:rPr lang="ko-KR" altLang="en-US" i="1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하강법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FA6638-EA06-4CC1-9828-9CB1DFE5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8" y="1900514"/>
                <a:ext cx="5956916" cy="369332"/>
              </a:xfrm>
              <a:prstGeom prst="rect">
                <a:avLst/>
              </a:prstGeom>
              <a:blipFill>
                <a:blip r:embed="rId3"/>
                <a:stretch>
                  <a:fillRect l="-921" t="-1166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B5E82E-DDF6-488A-A652-7A49EF411CEC}"/>
              </a:ext>
            </a:extLst>
          </p:cNvPr>
          <p:cNvSpPr txBox="1"/>
          <p:nvPr/>
        </p:nvSpPr>
        <p:spPr>
          <a:xfrm>
            <a:off x="2932590" y="6015829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경사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하강법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또는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구배법은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차 근삿값 발견용 최적화 알고리즘이다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기본 아이디어는 함수의 기울기를 구하여 기울기가 낮은 쪽으로 계속 이동시켜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극값을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이를 때까지 반복시키는 것 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DE8512-40B5-45A5-ABC8-5B259A4B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49" y="1963984"/>
            <a:ext cx="5192911" cy="2758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D7BF8-9500-4CB4-A324-4491141CD978}"/>
                  </a:ext>
                </a:extLst>
              </p:cNvPr>
              <p:cNvSpPr txBox="1"/>
              <p:nvPr/>
            </p:nvSpPr>
            <p:spPr>
              <a:xfrm>
                <a:off x="399333" y="3450792"/>
                <a:ext cx="5956916" cy="114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어느 지점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에 서서 주위를 둘러봤을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언덕의 위쪽 </a:t>
                </a:r>
                <a:endParaRPr lang="en-US" altLang="ko-KR" dirty="0"/>
              </a:p>
              <a:p>
                <a:r>
                  <a:rPr lang="ko-KR" altLang="en-US" dirty="0"/>
                  <a:t>방향은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로 편미분한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 로 표시</a:t>
                </a:r>
                <a:r>
                  <a:rPr lang="en-US" altLang="ko-KR" dirty="0"/>
                  <a:t>, </a:t>
                </a:r>
              </a:p>
              <a:p>
                <a:r>
                  <a:rPr lang="en-US" altLang="ko-KR" dirty="0"/>
                  <a:t>J</a:t>
                </a:r>
                <a:r>
                  <a:rPr lang="ko-KR" altLang="en-US" dirty="0"/>
                  <a:t>의 기울기라 부른다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나타낸다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D7BF8-9500-4CB4-A324-4491141C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3" y="3450792"/>
                <a:ext cx="5956916" cy="1142749"/>
              </a:xfrm>
              <a:prstGeom prst="rect">
                <a:avLst/>
              </a:prstGeom>
              <a:blipFill>
                <a:blip r:embed="rId5"/>
                <a:stretch>
                  <a:fillRect l="-921" t="-3191" b="-79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69002-51EA-4626-A177-44796A8D61E0}"/>
                  </a:ext>
                </a:extLst>
              </p:cNvPr>
              <p:cNvSpPr txBox="1"/>
              <p:nvPr/>
            </p:nvSpPr>
            <p:spPr>
              <a:xfrm>
                <a:off x="3076791" y="5291758"/>
                <a:ext cx="2893741" cy="478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69002-51EA-4626-A177-44796A8D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91" y="5291758"/>
                <a:ext cx="2893741" cy="478657"/>
              </a:xfrm>
              <a:prstGeom prst="rect">
                <a:avLst/>
              </a:prstGeom>
              <a:blipFill>
                <a:blip r:embed="rId6"/>
                <a:stretch>
                  <a:fillRect l="-633" t="-189873" r="-12236" b="-260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13570F-E31C-4CB1-BA07-4385C0FA1B28}"/>
              </a:ext>
            </a:extLst>
          </p:cNvPr>
          <p:cNvSpPr txBox="1"/>
          <p:nvPr/>
        </p:nvSpPr>
        <p:spPr>
          <a:xfrm>
            <a:off x="399333" y="5107092"/>
            <a:ext cx="280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r>
              <a:rPr lang="ko-KR" altLang="en-US" dirty="0"/>
              <a:t>의 학습 법칙을 나타내면 </a:t>
            </a:r>
          </a:p>
        </p:txBody>
      </p:sp>
    </p:spTree>
    <p:extLst>
      <p:ext uri="{BB962C8B-B14F-4D97-AF65-F5344CB8AC3E}">
        <p14:creationId xmlns:p14="http://schemas.microsoft.com/office/powerpoint/2010/main" val="306350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5E82E-DDF6-488A-A652-7A49EF411CEC}"/>
              </a:ext>
            </a:extLst>
          </p:cNvPr>
          <p:cNvSpPr txBox="1"/>
          <p:nvPr/>
        </p:nvSpPr>
        <p:spPr>
          <a:xfrm>
            <a:off x="2932590" y="6015829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경사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하강법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또는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구배법은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차 근삿값 발견용 최적화 알고리즘이다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기본 아이디어는 함수의 기울기를 구하여 기울기가 낮은 쪽으로 계속 이동시켜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극값을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이를 때까지 반복시키는 것 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4561A5-F60F-4518-88CF-0206895B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3" y="2871787"/>
            <a:ext cx="2257425" cy="111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18274E-2BFF-4A0E-980A-F1C59E7E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30" y="2819399"/>
            <a:ext cx="2333625" cy="12192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0390D0B-BADF-4215-9467-789E7129F9C1}"/>
              </a:ext>
            </a:extLst>
          </p:cNvPr>
          <p:cNvSpPr/>
          <p:nvPr/>
        </p:nvSpPr>
        <p:spPr>
          <a:xfrm>
            <a:off x="3621024" y="3016715"/>
            <a:ext cx="96012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D1C63-E48C-4AE1-A431-3EFBFFC9CC0A}"/>
              </a:ext>
            </a:extLst>
          </p:cNvPr>
          <p:cNvSpPr txBox="1"/>
          <p:nvPr/>
        </p:nvSpPr>
        <p:spPr>
          <a:xfrm>
            <a:off x="3506192" y="2558061"/>
            <a:ext cx="90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편미분</a:t>
            </a:r>
            <a:r>
              <a:rPr lang="ko-KR" altLang="en-US" dirty="0"/>
              <a:t>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8D3915-3D3C-4873-A267-6B3086F59773}"/>
                  </a:ext>
                </a:extLst>
              </p:cNvPr>
              <p:cNvSpPr txBox="1"/>
              <p:nvPr/>
            </p:nvSpPr>
            <p:spPr>
              <a:xfrm>
                <a:off x="1298669" y="4319033"/>
                <a:ext cx="56048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학습률이라고</a:t>
                </a:r>
                <a:r>
                  <a:rPr lang="ko-KR" altLang="en-US" dirty="0"/>
                  <a:t> 불리는 양수 값을 취하는 매개 변수로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의 갱신 폭을 조절한다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u="sng" dirty="0"/>
                  <a:t>큰 편이 갱신은 커지지만</a:t>
                </a:r>
                <a:r>
                  <a:rPr lang="en-US" altLang="ko-KR" u="sng" dirty="0"/>
                  <a:t>, </a:t>
                </a:r>
                <a:r>
                  <a:rPr lang="ko-KR" altLang="en-US" u="sng" dirty="0"/>
                  <a:t>수습이 어려워지므로 적당히 줄여야 한다</a:t>
                </a:r>
                <a:r>
                  <a:rPr lang="en-US" altLang="ko-KR" u="sng" dirty="0"/>
                  <a:t>.</a:t>
                </a:r>
                <a:endParaRPr lang="ko-KR" altLang="en-US" u="sn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8D3915-3D3C-4873-A267-6B3086F59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69" y="4319033"/>
                <a:ext cx="5604829" cy="1200329"/>
              </a:xfrm>
              <a:prstGeom prst="rect">
                <a:avLst/>
              </a:prstGeom>
              <a:blipFill>
                <a:blip r:embed="rId4"/>
                <a:stretch>
                  <a:fillRect l="-871" t="-3571" r="-218"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83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30B50-8D5A-4CC0-984C-7A9800D4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943" y="1162538"/>
            <a:ext cx="5153964" cy="533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2582E-B0FD-4C4E-AA51-9C4F408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966" y="3179361"/>
            <a:ext cx="2486025" cy="1990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C138D8-3461-42C4-93B0-5B854135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946" y="3644584"/>
            <a:ext cx="2390775" cy="290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EF9BA-110C-4556-A5F9-EF47DB5E306B}"/>
              </a:ext>
            </a:extLst>
          </p:cNvPr>
          <p:cNvSpPr txBox="1"/>
          <p:nvPr/>
        </p:nvSpPr>
        <p:spPr>
          <a:xfrm>
            <a:off x="718892" y="2142846"/>
            <a:ext cx="560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 제곱 오차 </a:t>
            </a:r>
            <a:r>
              <a:rPr lang="en-US" altLang="ko-KR" dirty="0"/>
              <a:t>J</a:t>
            </a:r>
            <a:r>
              <a:rPr lang="ko-KR" altLang="en-US" dirty="0"/>
              <a:t>의 등고선 위에 </a:t>
            </a:r>
            <a:r>
              <a:rPr lang="en-US" altLang="ko-KR" dirty="0"/>
              <a:t>w</a:t>
            </a:r>
            <a:r>
              <a:rPr lang="ko-KR" altLang="en-US" dirty="0"/>
              <a:t>의 갱신의 모습을 </a:t>
            </a:r>
            <a:r>
              <a:rPr lang="ko-KR" altLang="en-US" dirty="0" err="1"/>
              <a:t>푸른선으로</a:t>
            </a:r>
            <a:r>
              <a:rPr lang="ko-KR" altLang="en-US" dirty="0"/>
              <a:t> 그리고 있다</a:t>
            </a:r>
            <a:r>
              <a:rPr lang="en-US" altLang="ko-KR" dirty="0"/>
              <a:t>. </a:t>
            </a:r>
            <a:r>
              <a:rPr lang="ko-KR" altLang="en-US" dirty="0"/>
              <a:t>가파른 계곡으로 진행해서 계곡의 중앙 부근에 천천히 나아가 기울기가 거의 없는 지점에 도달하는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39E2DDB-A6B2-49E3-924C-EAA4C0C7625B}"/>
              </a:ext>
            </a:extLst>
          </p:cNvPr>
          <p:cNvSpPr/>
          <p:nvPr/>
        </p:nvSpPr>
        <p:spPr>
          <a:xfrm>
            <a:off x="2290438" y="5637320"/>
            <a:ext cx="1740023" cy="636127"/>
          </a:xfrm>
          <a:prstGeom prst="wedgeRoundRectCallout">
            <a:avLst>
              <a:gd name="adj1" fmla="val 120494"/>
              <a:gd name="adj2" fmla="val -3566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시작지점 </a:t>
            </a:r>
            <a:r>
              <a:rPr lang="en-US" altLang="ko-KR" dirty="0">
                <a:solidFill>
                  <a:schemeClr val="tx1"/>
                </a:solidFill>
              </a:rPr>
              <a:t>w = [1.53, 146.2]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52183B0E-A6A2-460B-874B-6DA22B991EB5}"/>
              </a:ext>
            </a:extLst>
          </p:cNvPr>
          <p:cNvSpPr/>
          <p:nvPr/>
        </p:nvSpPr>
        <p:spPr>
          <a:xfrm>
            <a:off x="2407397" y="4403325"/>
            <a:ext cx="1740023" cy="831436"/>
          </a:xfrm>
          <a:prstGeom prst="wedgeRoundRectCallout">
            <a:avLst>
              <a:gd name="adj1" fmla="val 132739"/>
              <a:gd name="adj2" fmla="val -4125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지점 </a:t>
            </a:r>
            <a:r>
              <a:rPr lang="en-US" altLang="ko-KR" dirty="0" err="1">
                <a:solidFill>
                  <a:schemeClr val="tx1"/>
                </a:solidFill>
              </a:rPr>
              <a:t>w_init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[10.0, 165.0]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90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767930" y="1459201"/>
            <a:ext cx="368722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매개 변수 구하기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경사 </a:t>
            </a:r>
            <a:r>
              <a:rPr lang="ko-KR" altLang="en-US" sz="2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하강법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4E177-40F8-440E-8245-F0D995A4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30" y="1890088"/>
            <a:ext cx="6953250" cy="340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226C72-1A12-48A1-A6B8-74B9E7B7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55" y="3836750"/>
            <a:ext cx="2447925" cy="2657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AE1BEE-307E-4285-A802-D6D56BCC0B09}"/>
                  </a:ext>
                </a:extLst>
              </p:cNvPr>
              <p:cNvSpPr txBox="1"/>
              <p:nvPr/>
            </p:nvSpPr>
            <p:spPr>
              <a:xfrm>
                <a:off x="8060725" y="1804185"/>
                <a:ext cx="3169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u="sng">
                        <a:latin typeface="Cambria Math" panose="02040503050406030204" pitchFamily="18" charset="0"/>
                      </a:rPr>
                      <m:t>피</m:t>
                    </m:r>
                  </m:oMath>
                </a14:m>
                <a:r>
                  <a:rPr lang="ko-KR" altLang="en-US" u="sng" dirty="0"/>
                  <a:t>팅 결과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AE1BEE-307E-4285-A802-D6D56BCC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25" y="1804185"/>
                <a:ext cx="3169528" cy="369332"/>
              </a:xfrm>
              <a:prstGeom prst="rect">
                <a:avLst/>
              </a:prstGeom>
              <a:blipFill>
                <a:blip r:embed="rId4"/>
                <a:stretch>
                  <a:fillRect l="-385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3256959-7F73-4D45-B30C-DB8BBB144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56" y="2173517"/>
            <a:ext cx="4972050" cy="182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6254B5-6FCD-4A84-A9EF-E0F94368EDB2}"/>
                  </a:ext>
                </a:extLst>
              </p:cNvPr>
              <p:cNvSpPr txBox="1"/>
              <p:nvPr/>
            </p:nvSpPr>
            <p:spPr>
              <a:xfrm>
                <a:off x="8060724" y="4461749"/>
                <a:ext cx="386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직</m:t>
                    </m:r>
                  </m:oMath>
                </a14:m>
                <a:r>
                  <a:rPr lang="ko-KR" altLang="en-US" dirty="0"/>
                  <a:t>선과 데이터의 오차는 대략 </a:t>
                </a:r>
                <a:r>
                  <a:rPr lang="en-US" altLang="ko-KR" dirty="0"/>
                  <a:t>7.00cm</a:t>
                </a:r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6254B5-6FCD-4A84-A9EF-E0F94368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24" y="4461749"/>
                <a:ext cx="3868181" cy="369332"/>
              </a:xfrm>
              <a:prstGeom prst="rect">
                <a:avLst/>
              </a:prstGeom>
              <a:blipFill>
                <a:blip r:embed="rId6"/>
                <a:stretch>
                  <a:fillRect l="-472" t="-1147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5B6006-DB20-4203-B35C-611E58D9F85B}"/>
                  </a:ext>
                </a:extLst>
              </p:cNvPr>
              <p:cNvSpPr txBox="1"/>
              <p:nvPr/>
            </p:nvSpPr>
            <p:spPr>
              <a:xfrm>
                <a:off x="7796395" y="5290513"/>
                <a:ext cx="4057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b="1" i="1" u="sng" smtClean="0">
                        <a:latin typeface="Cambria Math" panose="02040503050406030204" pitchFamily="18" charset="0"/>
                      </a:rPr>
                      <m:t>주</m:t>
                    </m:r>
                  </m:oMath>
                </a14:m>
                <a:r>
                  <a:rPr lang="ko-KR" altLang="en-US" b="1" u="sng" dirty="0"/>
                  <a:t>의 할 점은 극솟값이 </a:t>
                </a:r>
                <a:endParaRPr lang="en-US" altLang="ko-KR" b="1" u="sng" dirty="0"/>
              </a:p>
              <a:p>
                <a:pPr algn="ctr"/>
                <a:r>
                  <a:rPr lang="ko-KR" altLang="en-US" b="1" u="sng" dirty="0"/>
                  <a:t>최솟값이 아니라는 것이다</a:t>
                </a:r>
                <a:r>
                  <a:rPr lang="en-US" altLang="ko-KR" b="1" u="sng" dirty="0"/>
                  <a:t>. </a:t>
                </a:r>
              </a:p>
              <a:p>
                <a:pPr algn="ctr"/>
                <a:r>
                  <a:rPr lang="ko-KR" altLang="en-US" dirty="0"/>
                  <a:t>직선 모델의 경우에 최솟값으로 수렴된다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5B6006-DB20-4203-B35C-611E58D9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95" y="5290513"/>
                <a:ext cx="4057296" cy="923330"/>
              </a:xfrm>
              <a:prstGeom prst="rect">
                <a:avLst/>
              </a:prstGeom>
              <a:blipFill>
                <a:blip r:embed="rId7"/>
                <a:stretch>
                  <a:fillRect l="-1201" t="-3311" r="-1201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39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226704-5EA1-49F3-9C18-4641AAA2CD51}"/>
              </a:ext>
            </a:extLst>
          </p:cNvPr>
          <p:cNvSpPr/>
          <p:nvPr/>
        </p:nvSpPr>
        <p:spPr>
          <a:xfrm>
            <a:off x="783961" y="1459201"/>
            <a:ext cx="365516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선형 모델 매개 변수의 해석해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D3DD1-C549-4AB1-AA9F-69840B649485}"/>
              </a:ext>
            </a:extLst>
          </p:cNvPr>
          <p:cNvSpPr txBox="1"/>
          <p:nvPr/>
        </p:nvSpPr>
        <p:spPr>
          <a:xfrm>
            <a:off x="852418" y="1900514"/>
            <a:ext cx="595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직선 모델의 경우</a:t>
            </a:r>
            <a:r>
              <a:rPr lang="en-US" altLang="ko-KR" dirty="0"/>
              <a:t>, </a:t>
            </a:r>
            <a:r>
              <a:rPr lang="ko-KR" altLang="en-US" dirty="0"/>
              <a:t>근사적인 해석이 아니라 방정식을 해결하여 정확한 해를 구할 수 있습니다</a:t>
            </a:r>
            <a:r>
              <a:rPr lang="en-US" altLang="ko-KR" dirty="0"/>
              <a:t>. </a:t>
            </a:r>
            <a:r>
              <a:rPr lang="ko-KR" altLang="en-US" dirty="0"/>
              <a:t>해석해를 사용하면 반복 계산이 아니라 </a:t>
            </a:r>
            <a:r>
              <a:rPr lang="en-US" altLang="ko-KR" dirty="0"/>
              <a:t>1</a:t>
            </a:r>
            <a:r>
              <a:rPr lang="ko-KR" altLang="en-US" dirty="0"/>
              <a:t>회 계산으로 최적의 </a:t>
            </a:r>
            <a:r>
              <a:rPr lang="en-US" altLang="ko-KR" b="1" dirty="0"/>
              <a:t>w</a:t>
            </a:r>
            <a:r>
              <a:rPr lang="ko-KR" altLang="en-US" dirty="0"/>
              <a:t>를 구할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7DC5E-FC18-4EB1-B97B-EE72D5A9A1CF}"/>
              </a:ext>
            </a:extLst>
          </p:cNvPr>
          <p:cNvSpPr/>
          <p:nvPr/>
        </p:nvSpPr>
        <p:spPr>
          <a:xfrm>
            <a:off x="852418" y="3018494"/>
            <a:ext cx="863088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</a:t>
            </a:r>
            <a:r>
              <a:rPr lang="ko-KR" altLang="en-US" sz="3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극소화되는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지점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찾기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지점은 기울기가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되는 지점의 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찾으면 된다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E71DC-36BC-42D7-BEC0-E7B464CA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476" y="4260531"/>
            <a:ext cx="3075562" cy="8917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991025-06E6-40F9-9B0B-D4E668AA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61" y="5257800"/>
            <a:ext cx="3412628" cy="10156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2DD08F-D9D1-4456-8A2B-44576222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53" y="4237950"/>
            <a:ext cx="2952245" cy="176051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646664E-867A-426B-A334-672757AAE1E8}"/>
              </a:ext>
            </a:extLst>
          </p:cNvPr>
          <p:cNvSpPr/>
          <p:nvPr/>
        </p:nvSpPr>
        <p:spPr>
          <a:xfrm>
            <a:off x="5185576" y="4768405"/>
            <a:ext cx="969264" cy="740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1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226704-5EA1-49F3-9C18-4641AAA2CD51}"/>
              </a:ext>
            </a:extLst>
          </p:cNvPr>
          <p:cNvSpPr/>
          <p:nvPr/>
        </p:nvSpPr>
        <p:spPr>
          <a:xfrm>
            <a:off x="783961" y="1459201"/>
            <a:ext cx="365516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선형 모델 매개 변수의 해석해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D3DD1-C549-4AB1-AA9F-69840B649485}"/>
              </a:ext>
            </a:extLst>
          </p:cNvPr>
          <p:cNvSpPr txBox="1"/>
          <p:nvPr/>
        </p:nvSpPr>
        <p:spPr>
          <a:xfrm>
            <a:off x="852418" y="1904644"/>
            <a:ext cx="650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입력데이터</a:t>
            </a:r>
            <a:r>
              <a:rPr lang="en-US" altLang="ko-KR" dirty="0"/>
              <a:t>X</a:t>
            </a:r>
            <a:r>
              <a:rPr lang="ko-KR" altLang="en-US" dirty="0"/>
              <a:t>와 목표데이터</a:t>
            </a:r>
            <a:r>
              <a:rPr lang="en-US" altLang="ko-KR" dirty="0"/>
              <a:t>T</a:t>
            </a:r>
            <a:r>
              <a:rPr lang="ko-KR" altLang="en-US" dirty="0"/>
              <a:t>를 전 식에 넣어 </a:t>
            </a:r>
            <a:r>
              <a:rPr lang="en-US" altLang="ko-KR" dirty="0"/>
              <a:t>W</a:t>
            </a:r>
            <a:r>
              <a:rPr lang="ko-KR" altLang="en-US" dirty="0"/>
              <a:t>를 찾아보면</a:t>
            </a:r>
            <a:endParaRPr lang="en-US" altLang="ko-KR" dirty="0"/>
          </a:p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없이 해석해를 도출할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경사 하강법은 해석해가 구해지지 않는 모델에서 힘을 발휘한다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737A6-129F-4C0E-978C-353E492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8" y="2834270"/>
            <a:ext cx="3981450" cy="3495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4462B-1A07-4DAC-BB9A-49369FD6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09" y="3815345"/>
            <a:ext cx="2371725" cy="251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A1BC75-4987-4321-907C-2500EE749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948" y="4067757"/>
            <a:ext cx="40195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0170F9-B346-493A-BC5F-D0819200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" y="-1"/>
            <a:ext cx="12182573" cy="6852697"/>
          </a:xfrm>
          <a:prstGeom prst="rect">
            <a:avLst/>
          </a:prstGeom>
        </p:spPr>
      </p:pic>
      <p:sp>
        <p:nvSpPr>
          <p:cNvPr id="12" name="평행 사변형 1">
            <a:extLst>
              <a:ext uri="{FF2B5EF4-FFF2-40B4-BE49-F238E27FC236}">
                <a16:creationId xmlns:a16="http://schemas.microsoft.com/office/drawing/2014/main" id="{82B16138-5FE6-4C4D-8F22-162032E333A1}"/>
              </a:ext>
            </a:extLst>
          </p:cNvPr>
          <p:cNvSpPr/>
          <p:nvPr/>
        </p:nvSpPr>
        <p:spPr>
          <a:xfrm flipH="1">
            <a:off x="0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B9C9B-F165-471F-BE02-BEC92CE880A0}"/>
              </a:ext>
            </a:extLst>
          </p:cNvPr>
          <p:cNvSpPr txBox="1"/>
          <p:nvPr/>
        </p:nvSpPr>
        <p:spPr>
          <a:xfrm>
            <a:off x="471339" y="3429000"/>
            <a:ext cx="415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2. 2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</a:t>
            </a:r>
            <a:r>
              <a:rPr lang="ko-KR" altLang="en-US" sz="36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입력면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46326-364D-45CC-9893-BFBA9B3F0405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2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44B4CD-FFD4-41D0-A98F-678AD98196E0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40252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4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/>
              <p:nvPr/>
            </p:nvSpPr>
            <p:spPr>
              <a:xfrm>
                <a:off x="541700" y="1228329"/>
                <a:ext cx="8515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ym typeface="Wingdings" panose="05000000000000000000" pitchFamily="2" charset="2"/>
                  </a:rPr>
                  <a:t>입력이 </a:t>
                </a:r>
                <a:r>
                  <a:rPr lang="en-US" altLang="ko-KR" dirty="0">
                    <a:sym typeface="Wingdings" panose="05000000000000000000" pitchFamily="2" charset="2"/>
                  </a:rPr>
                  <a:t>2</a:t>
                </a:r>
                <a:r>
                  <a:rPr lang="ko-KR" altLang="en-US" dirty="0">
                    <a:sym typeface="Wingdings" panose="05000000000000000000" pitchFamily="2" charset="2"/>
                  </a:rPr>
                  <a:t>차원인 경우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예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를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들어 나이와 몸무게를 이용하여 키를 예측한다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679E84-979F-4C66-9015-277C3B8E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0" y="1228329"/>
                <a:ext cx="8515634" cy="369332"/>
              </a:xfrm>
              <a:prstGeom prst="rect">
                <a:avLst/>
              </a:prstGeom>
              <a:blipFill>
                <a:blip r:embed="rId2"/>
                <a:stretch>
                  <a:fillRect l="-644" t="-9836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D537158-2A8B-44D9-9179-1F0F56DC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3" y="1882944"/>
            <a:ext cx="3371850" cy="1476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51635F-74AA-4F16-BD35-C80934B3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79" y="1738904"/>
            <a:ext cx="3851830" cy="4679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F0B7D-7DAB-4DA4-BD19-616AB622497B}"/>
              </a:ext>
            </a:extLst>
          </p:cNvPr>
          <p:cNvSpPr txBox="1"/>
          <p:nvPr/>
        </p:nvSpPr>
        <p:spPr>
          <a:xfrm>
            <a:off x="654822" y="3452695"/>
            <a:ext cx="267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몸무게 데이터 생성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몸무게는 키의 제곱에 비례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2010E-A986-4398-8394-DF319E6D48D1}"/>
              </a:ext>
            </a:extLst>
          </p:cNvPr>
          <p:cNvSpPr txBox="1"/>
          <p:nvPr/>
        </p:nvSpPr>
        <p:spPr>
          <a:xfrm>
            <a:off x="6977401" y="5176883"/>
            <a:ext cx="41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나이가 많아질수록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몸무게가 증가할수록 키가 커진다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375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763642" y="1517686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선이 아닌 면을 적용하여 예측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AB1B3-FDC2-48D7-BB93-74C9B618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00" y="1815884"/>
            <a:ext cx="6122463" cy="2110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730AB7-0589-443F-AEBC-BEA19DD4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65" y="456533"/>
            <a:ext cx="3974422" cy="5944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9C9BBD-67D8-4788-AACC-30AC0F0CDED8}"/>
                  </a:ext>
                </a:extLst>
              </p:cNvPr>
              <p:cNvSpPr txBox="1"/>
              <p:nvPr/>
            </p:nvSpPr>
            <p:spPr>
              <a:xfrm>
                <a:off x="4325057" y="5340314"/>
                <a:ext cx="32132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ym typeface="Wingdings" panose="05000000000000000000" pitchFamily="2" charset="2"/>
                  </a:rPr>
                  <a:t>선이 아닌 면을 적용하여 예측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면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함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수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는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ko-KR" i="0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9C9BBD-67D8-4788-AACC-30AC0F0C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57" y="5340314"/>
                <a:ext cx="3213219" cy="923330"/>
              </a:xfrm>
              <a:prstGeom prst="rect">
                <a:avLst/>
              </a:prstGeom>
              <a:blipFill>
                <a:blip r:embed="rId4"/>
                <a:stretch>
                  <a:fillRect t="-2632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3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BE8A47-0B96-4E93-B1B0-B586D0233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C165968C-689D-4FEF-89C0-C71BCA74C4E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CD2F6-F37C-4659-A1A0-7230F9635508}"/>
              </a:ext>
            </a:extLst>
          </p:cNvPr>
          <p:cNvSpPr txBox="1"/>
          <p:nvPr/>
        </p:nvSpPr>
        <p:spPr>
          <a:xfrm>
            <a:off x="471339" y="342900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1. 1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입력 직선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4528-8834-41F5-92C3-01A696892139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1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65FB60-C06F-4BE7-94EF-F20BE2EEE4A6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4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면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763642" y="1517686"/>
            <a:ext cx="85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매개 변수의 해석해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C9BBD-67D8-4788-AACC-30AC0F0CDED8}"/>
              </a:ext>
            </a:extLst>
          </p:cNvPr>
          <p:cNvSpPr txBox="1"/>
          <p:nvPr/>
        </p:nvSpPr>
        <p:spPr>
          <a:xfrm>
            <a:off x="625468" y="5412564"/>
            <a:ext cx="386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분산은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얼마나 차이가 있는지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의 공분산은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가 얼마나 영향을 끼치고 있는지를 나타낸다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5F4495-41D7-419C-A947-797F014B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42" y="2099323"/>
            <a:ext cx="340042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F7EDDE-9E55-424C-A5F7-D72E90E5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3" y="3706722"/>
            <a:ext cx="2619375" cy="15049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E818F0C-37A4-4AD4-8AF1-12C41F93603F}"/>
              </a:ext>
            </a:extLst>
          </p:cNvPr>
          <p:cNvSpPr/>
          <p:nvPr/>
        </p:nvSpPr>
        <p:spPr>
          <a:xfrm>
            <a:off x="1997476" y="2786738"/>
            <a:ext cx="639193" cy="719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5BEFDA-586E-45AC-BDD1-8E3AE8E4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09" y="1097082"/>
            <a:ext cx="4714875" cy="3705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266720-F67C-4CBC-9D43-116350D7E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0" y="3583754"/>
            <a:ext cx="2990850" cy="2981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637B99-5D27-4C3A-BBF0-886B5DE591DA}"/>
              </a:ext>
            </a:extLst>
          </p:cNvPr>
          <p:cNvSpPr txBox="1"/>
          <p:nvPr/>
        </p:nvSpPr>
        <p:spPr>
          <a:xfrm>
            <a:off x="5315038" y="5760918"/>
            <a:ext cx="461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ym typeface="Wingdings" panose="05000000000000000000" pitchFamily="2" charset="2"/>
              </a:rPr>
              <a:t>표준편차는 </a:t>
            </a:r>
            <a:r>
              <a:rPr lang="en-US" altLang="ko-KR" dirty="0">
                <a:sym typeface="Wingdings" panose="05000000000000000000" pitchFamily="2" charset="2"/>
              </a:rPr>
              <a:t>2.55</a:t>
            </a:r>
            <a:r>
              <a:rPr lang="ko-KR" altLang="en-US" dirty="0">
                <a:sym typeface="Wingdings" panose="05000000000000000000" pitchFamily="2" charset="2"/>
              </a:rPr>
              <a:t>로 지난번 </a:t>
            </a:r>
            <a:r>
              <a:rPr lang="en-US" altLang="ko-KR" dirty="0">
                <a:sym typeface="Wingdings" panose="05000000000000000000" pitchFamily="2" charset="2"/>
              </a:rPr>
              <a:t>7.00</a:t>
            </a:r>
            <a:r>
              <a:rPr lang="ko-KR" altLang="en-US" dirty="0">
                <a:sym typeface="Wingdings" panose="05000000000000000000" pitchFamily="2" charset="2"/>
              </a:rPr>
              <a:t>보다 작아졌다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algn="just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정확도가 올라갔다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37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A12CF-60CE-4407-BCAA-AE47FA5C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평행 사변형 1">
            <a:extLst>
              <a:ext uri="{FF2B5EF4-FFF2-40B4-BE49-F238E27FC236}">
                <a16:creationId xmlns:a16="http://schemas.microsoft.com/office/drawing/2014/main" id="{636CFE2B-68C8-4236-ADC4-CF866A388E63}"/>
              </a:ext>
            </a:extLst>
          </p:cNvPr>
          <p:cNvSpPr/>
          <p:nvPr/>
        </p:nvSpPr>
        <p:spPr>
          <a:xfrm>
            <a:off x="6487428" y="0"/>
            <a:ext cx="5724362" cy="6869838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362" h="6869838">
                <a:moveTo>
                  <a:pt x="0" y="6858000"/>
                </a:moveTo>
                <a:lnTo>
                  <a:pt x="2340529" y="0"/>
                </a:lnTo>
                <a:lnTo>
                  <a:pt x="5704573" y="0"/>
                </a:lnTo>
                <a:cubicBezTo>
                  <a:pt x="5711169" y="2289946"/>
                  <a:pt x="5717766" y="4579892"/>
                  <a:pt x="5724362" y="6869838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BD2C6-5C54-4377-B61F-BFC0FA4289D3}"/>
              </a:ext>
            </a:extLst>
          </p:cNvPr>
          <p:cNvSpPr txBox="1"/>
          <p:nvPr/>
        </p:nvSpPr>
        <p:spPr>
          <a:xfrm>
            <a:off x="471339" y="342900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3. D</a:t>
            </a:r>
            <a:r>
              <a:rPr lang="ko-KR" alt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차원 선형 회귀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C9AAF-488A-40F2-8A49-F7CD522FCC29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3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6BA22B-B0A0-4F7A-91C0-EBB5C69BBDE3}"/>
              </a:ext>
            </a:extLst>
          </p:cNvPr>
          <p:cNvCxnSpPr>
            <a:cxnSpLocks/>
          </p:cNvCxnSpPr>
          <p:nvPr/>
        </p:nvCxnSpPr>
        <p:spPr>
          <a:xfrm>
            <a:off x="546755" y="3429000"/>
            <a:ext cx="70889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0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2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4" y="363775"/>
            <a:ext cx="390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제목을 입력하세요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54E4E5B-768E-439B-8305-6527B816233A}"/>
              </a:ext>
            </a:extLst>
          </p:cNvPr>
          <p:cNvGrpSpPr/>
          <p:nvPr/>
        </p:nvGrpSpPr>
        <p:grpSpPr>
          <a:xfrm>
            <a:off x="332936" y="1294430"/>
            <a:ext cx="11533924" cy="4996853"/>
            <a:chOff x="332936" y="945638"/>
            <a:chExt cx="11533924" cy="4996853"/>
          </a:xfrm>
        </p:grpSpPr>
        <p:grpSp>
          <p:nvGrpSpPr>
            <p:cNvPr id="5" name="Group 54">
              <a:extLst>
                <a:ext uri="{FF2B5EF4-FFF2-40B4-BE49-F238E27FC236}">
                  <a16:creationId xmlns:a16="http://schemas.microsoft.com/office/drawing/2014/main" id="{F4CB1E48-EA5E-4F16-9694-C4FD28A79241}"/>
                </a:ext>
              </a:extLst>
            </p:cNvPr>
            <p:cNvGrpSpPr/>
            <p:nvPr/>
          </p:nvGrpSpPr>
          <p:grpSpPr>
            <a:xfrm>
              <a:off x="8921977" y="2947244"/>
              <a:ext cx="2937088" cy="1290153"/>
              <a:chOff x="8921977" y="1466725"/>
              <a:chExt cx="2937088" cy="129015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5D24BF-77E8-4B0B-B0E4-054E23CB226B}"/>
                  </a:ext>
                </a:extLst>
              </p:cNvPr>
              <p:cNvSpPr txBox="1"/>
              <p:nvPr/>
            </p:nvSpPr>
            <p:spPr>
              <a:xfrm>
                <a:off x="8921977" y="1466725"/>
                <a:ext cx="2937088" cy="46166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400" b="1" dirty="0"/>
                  <a:t>Lorem Ipsum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7C636-A698-476C-BEDC-D961DAA2659F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nibh est. A magna maecenas, quam magna nec quis, lorem nunc. Suspendisse viverra sodales mauris, cras pharetra proin egestas arcu erat dolor, at amet. 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" name="Group 57">
              <a:extLst>
                <a:ext uri="{FF2B5EF4-FFF2-40B4-BE49-F238E27FC236}">
                  <a16:creationId xmlns:a16="http://schemas.microsoft.com/office/drawing/2014/main" id="{ECFD8114-2637-4435-9F3D-D52C9E2E7425}"/>
                </a:ext>
              </a:extLst>
            </p:cNvPr>
            <p:cNvGrpSpPr/>
            <p:nvPr/>
          </p:nvGrpSpPr>
          <p:grpSpPr>
            <a:xfrm>
              <a:off x="8921977" y="4652338"/>
              <a:ext cx="2937088" cy="1290153"/>
              <a:chOff x="8921977" y="4073386"/>
              <a:chExt cx="2937088" cy="129015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D2D7A6-39E8-49EE-AB3C-D6070075F98B}"/>
                  </a:ext>
                </a:extLst>
              </p:cNvPr>
              <p:cNvSpPr txBox="1"/>
              <p:nvPr/>
            </p:nvSpPr>
            <p:spPr>
              <a:xfrm>
                <a:off x="8921977" y="4073386"/>
                <a:ext cx="2937088" cy="46166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400" b="1" dirty="0"/>
                  <a:t>Lorem Ipsum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3500A1-DE1A-47D8-BC47-DB7C58D45C93}"/>
                  </a:ext>
                </a:extLst>
              </p:cNvPr>
              <p:cNvSpPr txBox="1"/>
              <p:nvPr/>
            </p:nvSpPr>
            <p:spPr>
              <a:xfrm>
                <a:off x="8929772" y="4532542"/>
                <a:ext cx="2929293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nibh est. A magna maecenas, quam magna nec quis, lorem nunc. Suspendisse viverra sodales mauris, cras pharetra proin egestas arcu erat dolor, at amet. 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" name="Group 63">
              <a:extLst>
                <a:ext uri="{FF2B5EF4-FFF2-40B4-BE49-F238E27FC236}">
                  <a16:creationId xmlns:a16="http://schemas.microsoft.com/office/drawing/2014/main" id="{EB55773E-9F6F-4044-BBEF-1FED483F87DD}"/>
                </a:ext>
              </a:extLst>
            </p:cNvPr>
            <p:cNvGrpSpPr/>
            <p:nvPr/>
          </p:nvGrpSpPr>
          <p:grpSpPr>
            <a:xfrm>
              <a:off x="332936" y="4058103"/>
              <a:ext cx="2937088" cy="1290153"/>
              <a:chOff x="332936" y="4652338"/>
              <a:chExt cx="2937088" cy="12901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96ABC-5B10-4122-BF0C-BCEE3A5C3F66}"/>
                  </a:ext>
                </a:extLst>
              </p:cNvPr>
              <p:cNvSpPr txBox="1"/>
              <p:nvPr/>
            </p:nvSpPr>
            <p:spPr>
              <a:xfrm>
                <a:off x="332936" y="4652338"/>
                <a:ext cx="2937088" cy="46166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2400" b="1" dirty="0"/>
                  <a:t>Lorem Ipsum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DE85AE-5EDB-4C5C-98DB-21AF18E156A7}"/>
                  </a:ext>
                </a:extLst>
              </p:cNvPr>
              <p:cNvSpPr txBox="1"/>
              <p:nvPr/>
            </p:nvSpPr>
            <p:spPr>
              <a:xfrm>
                <a:off x="340731" y="5111494"/>
                <a:ext cx="2929293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nibh est. A magna maecenas, quam magna nec quis, lorem nunc. Suspendisse viverra sodales mauris, cras pharetra proin egestas arcu erat dolor, at amet. 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66">
              <a:extLst>
                <a:ext uri="{FF2B5EF4-FFF2-40B4-BE49-F238E27FC236}">
                  <a16:creationId xmlns:a16="http://schemas.microsoft.com/office/drawing/2014/main" id="{FB722165-2377-4575-B298-A86FA67F894F}"/>
                </a:ext>
              </a:extLst>
            </p:cNvPr>
            <p:cNvGrpSpPr/>
            <p:nvPr/>
          </p:nvGrpSpPr>
          <p:grpSpPr>
            <a:xfrm>
              <a:off x="8929772" y="1242150"/>
              <a:ext cx="2937088" cy="1290153"/>
              <a:chOff x="8921977" y="1466725"/>
              <a:chExt cx="2937088" cy="12901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51CED-23B9-41CC-8391-C72700D152FE}"/>
                  </a:ext>
                </a:extLst>
              </p:cNvPr>
              <p:cNvSpPr txBox="1"/>
              <p:nvPr/>
            </p:nvSpPr>
            <p:spPr>
              <a:xfrm>
                <a:off x="8921977" y="1466725"/>
                <a:ext cx="2937088" cy="46166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400" b="1" dirty="0"/>
                  <a:t>Lorem Ipsum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CE792-C886-4F57-9171-DB17AA69E35D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nibh est. A magna maecenas, quam magna nec quis, lorem nunc. Suspendisse viverra sodales mauris, cras pharetra proin egestas arcu erat dolor, at amet. 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7" name="Group 69">
              <a:extLst>
                <a:ext uri="{FF2B5EF4-FFF2-40B4-BE49-F238E27FC236}">
                  <a16:creationId xmlns:a16="http://schemas.microsoft.com/office/drawing/2014/main" id="{06E09010-E07C-48ED-A379-FDD8D898E19F}"/>
                </a:ext>
              </a:extLst>
            </p:cNvPr>
            <p:cNvGrpSpPr/>
            <p:nvPr/>
          </p:nvGrpSpPr>
          <p:grpSpPr>
            <a:xfrm>
              <a:off x="340731" y="1576805"/>
              <a:ext cx="2937088" cy="1290153"/>
              <a:chOff x="332936" y="2627766"/>
              <a:chExt cx="2937088" cy="129015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333781-71DA-4BEB-9CEF-1DD3F56841AD}"/>
                  </a:ext>
                </a:extLst>
              </p:cNvPr>
              <p:cNvSpPr txBox="1"/>
              <p:nvPr/>
            </p:nvSpPr>
            <p:spPr>
              <a:xfrm>
                <a:off x="332936" y="2627766"/>
                <a:ext cx="2937088" cy="46166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2400" b="1" dirty="0"/>
                  <a:t>Lorem Ipsum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2853B-3335-492C-A6AD-400C4C528B7B}"/>
                  </a:ext>
                </a:extLst>
              </p:cNvPr>
              <p:cNvSpPr txBox="1"/>
              <p:nvPr/>
            </p:nvSpPr>
            <p:spPr>
              <a:xfrm>
                <a:off x="340731" y="3086922"/>
                <a:ext cx="2929293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nibh est. A magna maecenas, quam magna nec quis, lorem nunc. Suspendisse viverra sodales mauris, cras pharetra proin egestas arcu erat dolor, at amet. 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C25D13-52DB-4656-93C3-77059E27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776" y="2018632"/>
              <a:ext cx="619035" cy="517926"/>
            </a:xfrm>
            <a:custGeom>
              <a:avLst/>
              <a:gdLst>
                <a:gd name="T0" fmla="*/ 0 w 296"/>
                <a:gd name="T1" fmla="*/ 19 h 248"/>
                <a:gd name="T2" fmla="*/ 296 w 296"/>
                <a:gd name="T3" fmla="*/ 248 h 248"/>
                <a:gd name="T4" fmla="*/ 143 w 296"/>
                <a:gd name="T5" fmla="*/ 29 h 248"/>
                <a:gd name="T6" fmla="*/ 0 w 296"/>
                <a:gd name="T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248">
                  <a:moveTo>
                    <a:pt x="0" y="19"/>
                  </a:moveTo>
                  <a:cubicBezTo>
                    <a:pt x="0" y="19"/>
                    <a:pt x="168" y="139"/>
                    <a:pt x="296" y="248"/>
                  </a:cubicBezTo>
                  <a:cubicBezTo>
                    <a:pt x="296" y="248"/>
                    <a:pt x="253" y="80"/>
                    <a:pt x="143" y="29"/>
                  </a:cubicBezTo>
                  <a:cubicBezTo>
                    <a:pt x="143" y="29"/>
                    <a:pt x="89" y="0"/>
                    <a:pt x="0" y="1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25387D7-08F7-415D-91D9-286A0B971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220" y="4703180"/>
              <a:ext cx="367294" cy="707763"/>
            </a:xfrm>
            <a:custGeom>
              <a:avLst/>
              <a:gdLst>
                <a:gd name="T0" fmla="*/ 128 w 176"/>
                <a:gd name="T1" fmla="*/ 0 h 339"/>
                <a:gd name="T2" fmla="*/ 0 w 176"/>
                <a:gd name="T3" fmla="*/ 339 h 339"/>
                <a:gd name="T4" fmla="*/ 153 w 176"/>
                <a:gd name="T5" fmla="*/ 155 h 339"/>
                <a:gd name="T6" fmla="*/ 128 w 17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339">
                  <a:moveTo>
                    <a:pt x="128" y="0"/>
                  </a:moveTo>
                  <a:cubicBezTo>
                    <a:pt x="128" y="0"/>
                    <a:pt x="90" y="159"/>
                    <a:pt x="0" y="339"/>
                  </a:cubicBezTo>
                  <a:cubicBezTo>
                    <a:pt x="0" y="339"/>
                    <a:pt x="123" y="272"/>
                    <a:pt x="153" y="155"/>
                  </a:cubicBezTo>
                  <a:cubicBezTo>
                    <a:pt x="153" y="155"/>
                    <a:pt x="176" y="85"/>
                    <a:pt x="128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2840B30-8616-4849-AA4C-2CCDAA082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460" y="2057838"/>
              <a:ext cx="2562805" cy="2996129"/>
            </a:xfrm>
            <a:custGeom>
              <a:avLst/>
              <a:gdLst>
                <a:gd name="T0" fmla="*/ 938 w 1226"/>
                <a:gd name="T1" fmla="*/ 1434 h 1434"/>
                <a:gd name="T2" fmla="*/ 1168 w 1226"/>
                <a:gd name="T3" fmla="*/ 735 h 1434"/>
                <a:gd name="T4" fmla="*/ 1214 w 1226"/>
                <a:gd name="T5" fmla="*/ 490 h 1434"/>
                <a:gd name="T6" fmla="*/ 1079 w 1226"/>
                <a:gd name="T7" fmla="*/ 229 h 1434"/>
                <a:gd name="T8" fmla="*/ 788 w 1226"/>
                <a:gd name="T9" fmla="*/ 0 h 1434"/>
                <a:gd name="T10" fmla="*/ 511 w 1226"/>
                <a:gd name="T11" fmla="*/ 150 h 1434"/>
                <a:gd name="T12" fmla="*/ 0 w 1226"/>
                <a:gd name="T13" fmla="*/ 577 h 1434"/>
                <a:gd name="T14" fmla="*/ 653 w 1226"/>
                <a:gd name="T15" fmla="*/ 1013 h 1434"/>
                <a:gd name="T16" fmla="*/ 938 w 1226"/>
                <a:gd name="T17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6" h="1434">
                  <a:moveTo>
                    <a:pt x="938" y="1434"/>
                  </a:moveTo>
                  <a:cubicBezTo>
                    <a:pt x="1168" y="735"/>
                    <a:pt x="1168" y="735"/>
                    <a:pt x="1168" y="735"/>
                  </a:cubicBezTo>
                  <a:cubicBezTo>
                    <a:pt x="1168" y="735"/>
                    <a:pt x="1213" y="589"/>
                    <a:pt x="1214" y="490"/>
                  </a:cubicBezTo>
                  <a:cubicBezTo>
                    <a:pt x="1214" y="490"/>
                    <a:pt x="1226" y="369"/>
                    <a:pt x="1079" y="229"/>
                  </a:cubicBezTo>
                  <a:cubicBezTo>
                    <a:pt x="1079" y="229"/>
                    <a:pt x="882" y="51"/>
                    <a:pt x="788" y="0"/>
                  </a:cubicBezTo>
                  <a:cubicBezTo>
                    <a:pt x="788" y="0"/>
                    <a:pt x="688" y="6"/>
                    <a:pt x="511" y="150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577"/>
                    <a:pt x="621" y="987"/>
                    <a:pt x="653" y="1013"/>
                  </a:cubicBezTo>
                  <a:cubicBezTo>
                    <a:pt x="685" y="1040"/>
                    <a:pt x="1006" y="1233"/>
                    <a:pt x="938" y="1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75">
              <a:extLst>
                <a:ext uri="{FF2B5EF4-FFF2-40B4-BE49-F238E27FC236}">
                  <a16:creationId xmlns:a16="http://schemas.microsoft.com/office/drawing/2014/main" id="{D035D06A-F0D5-47FE-88ED-5A12E1C8C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460" y="2061085"/>
              <a:ext cx="1626500" cy="1308743"/>
            </a:xfrm>
            <a:custGeom>
              <a:avLst/>
              <a:gdLst>
                <a:gd name="connsiteX0" fmla="*/ 1626500 w 1626500"/>
                <a:gd name="connsiteY0" fmla="*/ 0 h 1308743"/>
                <a:gd name="connsiteX1" fmla="*/ 1601549 w 1626500"/>
                <a:gd name="connsiteY1" fmla="*/ 8553 h 1308743"/>
                <a:gd name="connsiteX2" fmla="*/ 1031768 w 1626500"/>
                <a:gd name="connsiteY2" fmla="*/ 430982 h 1308743"/>
                <a:gd name="connsiteX3" fmla="*/ 243955 w 1626500"/>
                <a:gd name="connsiteY3" fmla="*/ 1225155 h 1308743"/>
                <a:gd name="connsiteX4" fmla="*/ 161118 w 1626500"/>
                <a:gd name="connsiteY4" fmla="*/ 1308743 h 1308743"/>
                <a:gd name="connsiteX5" fmla="*/ 120239 w 1626500"/>
                <a:gd name="connsiteY5" fmla="*/ 1281721 h 1308743"/>
                <a:gd name="connsiteX6" fmla="*/ 0 w 1626500"/>
                <a:gd name="connsiteY6" fmla="*/ 1202309 h 1308743"/>
                <a:gd name="connsiteX7" fmla="*/ 1068184 w 1626500"/>
                <a:gd name="connsiteY7" fmla="*/ 310156 h 1308743"/>
                <a:gd name="connsiteX8" fmla="*/ 1608776 w 1626500"/>
                <a:gd name="connsiteY8" fmla="*/ 3413 h 130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500" h="1308743">
                  <a:moveTo>
                    <a:pt x="1626500" y="0"/>
                  </a:moveTo>
                  <a:lnTo>
                    <a:pt x="1601549" y="8553"/>
                  </a:lnTo>
                  <a:cubicBezTo>
                    <a:pt x="1303589" y="129095"/>
                    <a:pt x="1031768" y="430982"/>
                    <a:pt x="1031768" y="430982"/>
                  </a:cubicBezTo>
                  <a:cubicBezTo>
                    <a:pt x="1031768" y="430982"/>
                    <a:pt x="582902" y="883205"/>
                    <a:pt x="243955" y="1225155"/>
                  </a:cubicBezTo>
                  <a:lnTo>
                    <a:pt x="161118" y="1308743"/>
                  </a:lnTo>
                  <a:lnTo>
                    <a:pt x="120239" y="1281721"/>
                  </a:lnTo>
                  <a:cubicBezTo>
                    <a:pt x="45638" y="1232425"/>
                    <a:pt x="0" y="1202309"/>
                    <a:pt x="0" y="1202309"/>
                  </a:cubicBezTo>
                  <a:cubicBezTo>
                    <a:pt x="0" y="1202309"/>
                    <a:pt x="0" y="1202309"/>
                    <a:pt x="1068184" y="310156"/>
                  </a:cubicBezTo>
                  <a:cubicBezTo>
                    <a:pt x="1345682" y="84506"/>
                    <a:pt x="1532640" y="21042"/>
                    <a:pt x="1608776" y="3413"/>
                  </a:cubicBez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6B40A8B-0672-4C9B-8163-CE965247F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072" y="3792270"/>
              <a:ext cx="976256" cy="1967330"/>
            </a:xfrm>
            <a:custGeom>
              <a:avLst/>
              <a:gdLst>
                <a:gd name="connsiteX0" fmla="*/ 976256 w 976256"/>
                <a:gd name="connsiteY0" fmla="*/ 0 h 1967330"/>
                <a:gd name="connsiteX1" fmla="*/ 535135 w 976256"/>
                <a:gd name="connsiteY1" fmla="*/ 1336475 h 1967330"/>
                <a:gd name="connsiteX2" fmla="*/ 206907 w 976256"/>
                <a:gd name="connsiteY2" fmla="*/ 1958771 h 1967330"/>
                <a:gd name="connsiteX3" fmla="*/ 9213 w 976256"/>
                <a:gd name="connsiteY3" fmla="*/ 1966766 h 1967330"/>
                <a:gd name="connsiteX4" fmla="*/ 0 w 976256"/>
                <a:gd name="connsiteY4" fmla="*/ 1966220 h 1967330"/>
                <a:gd name="connsiteX5" fmla="*/ 5521 w 976256"/>
                <a:gd name="connsiteY5" fmla="*/ 1962626 h 1967330"/>
                <a:gd name="connsiteX6" fmla="*/ 433699 w 976256"/>
                <a:gd name="connsiteY6" fmla="*/ 1276545 h 1967330"/>
                <a:gd name="connsiteX7" fmla="*/ 881149 w 976256"/>
                <a:gd name="connsiteY7" fmla="*/ 162368 h 1967330"/>
                <a:gd name="connsiteX8" fmla="*/ 941555 w 976256"/>
                <a:gd name="connsiteY8" fmla="*/ 1839 h 1967330"/>
                <a:gd name="connsiteX9" fmla="*/ 958156 w 976256"/>
                <a:gd name="connsiteY9" fmla="*/ 961 h 1967330"/>
                <a:gd name="connsiteX10" fmla="*/ 976256 w 976256"/>
                <a:gd name="connsiteY10" fmla="*/ 0 h 196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6256" h="1967330">
                  <a:moveTo>
                    <a:pt x="976256" y="0"/>
                  </a:moveTo>
                  <a:cubicBezTo>
                    <a:pt x="976256" y="0"/>
                    <a:pt x="976256" y="0"/>
                    <a:pt x="535135" y="1336475"/>
                  </a:cubicBezTo>
                  <a:cubicBezTo>
                    <a:pt x="380429" y="1839742"/>
                    <a:pt x="206907" y="1958771"/>
                    <a:pt x="206907" y="1958771"/>
                  </a:cubicBezTo>
                  <a:cubicBezTo>
                    <a:pt x="151506" y="1966602"/>
                    <a:pt x="82123" y="1968430"/>
                    <a:pt x="9213" y="1966766"/>
                  </a:cubicBezTo>
                  <a:lnTo>
                    <a:pt x="0" y="1966220"/>
                  </a:lnTo>
                  <a:lnTo>
                    <a:pt x="5521" y="1962626"/>
                  </a:lnTo>
                  <a:cubicBezTo>
                    <a:pt x="261625" y="1768498"/>
                    <a:pt x="405314" y="1335564"/>
                    <a:pt x="433699" y="1276545"/>
                  </a:cubicBezTo>
                  <a:cubicBezTo>
                    <a:pt x="508111" y="1128491"/>
                    <a:pt x="531987" y="1088695"/>
                    <a:pt x="881149" y="162368"/>
                  </a:cubicBezTo>
                  <a:lnTo>
                    <a:pt x="941555" y="1839"/>
                  </a:lnTo>
                  <a:lnTo>
                    <a:pt x="958156" y="961"/>
                  </a:lnTo>
                  <a:cubicBezTo>
                    <a:pt x="969968" y="335"/>
                    <a:pt x="976256" y="0"/>
                    <a:pt x="976256" y="0"/>
                  </a:cubicBez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781E00A0-4978-48A0-BA39-10BCA168B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734" y="3052420"/>
              <a:ext cx="317771" cy="718081"/>
            </a:xfrm>
            <a:custGeom>
              <a:avLst/>
              <a:gdLst>
                <a:gd name="T0" fmla="*/ 152 w 152"/>
                <a:gd name="T1" fmla="*/ 344 h 344"/>
                <a:gd name="T2" fmla="*/ 56 w 152"/>
                <a:gd name="T3" fmla="*/ 0 h 344"/>
                <a:gd name="T4" fmla="*/ 45 w 152"/>
                <a:gd name="T5" fmla="*/ 238 h 344"/>
                <a:gd name="T6" fmla="*/ 152 w 152"/>
                <a:gd name="T7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44">
                  <a:moveTo>
                    <a:pt x="152" y="344"/>
                  </a:moveTo>
                  <a:cubicBezTo>
                    <a:pt x="152" y="344"/>
                    <a:pt x="88" y="184"/>
                    <a:pt x="56" y="0"/>
                  </a:cubicBezTo>
                  <a:cubicBezTo>
                    <a:pt x="56" y="0"/>
                    <a:pt x="0" y="125"/>
                    <a:pt x="45" y="238"/>
                  </a:cubicBezTo>
                  <a:cubicBezTo>
                    <a:pt x="45" y="238"/>
                    <a:pt x="63" y="303"/>
                    <a:pt x="152" y="34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770787E-DFCD-4FD1-8A6D-5B4BA37A3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766" y="945638"/>
              <a:ext cx="2956924" cy="2552488"/>
            </a:xfrm>
            <a:custGeom>
              <a:avLst/>
              <a:gdLst>
                <a:gd name="T0" fmla="*/ 1414 w 1414"/>
                <a:gd name="T1" fmla="*/ 558 h 1222"/>
                <a:gd name="T2" fmla="*/ 802 w 1414"/>
                <a:gd name="T3" fmla="*/ 152 h 1222"/>
                <a:gd name="T4" fmla="*/ 578 w 1414"/>
                <a:gd name="T5" fmla="*/ 43 h 1222"/>
                <a:gd name="T6" fmla="*/ 291 w 1414"/>
                <a:gd name="T7" fmla="*/ 104 h 1222"/>
                <a:gd name="T8" fmla="*/ 30 w 1414"/>
                <a:gd name="T9" fmla="*/ 288 h 1222"/>
                <a:gd name="T10" fmla="*/ 90 w 1414"/>
                <a:gd name="T11" fmla="*/ 620 h 1222"/>
                <a:gd name="T12" fmla="*/ 328 w 1414"/>
                <a:gd name="T13" fmla="*/ 1222 h 1222"/>
                <a:gd name="T14" fmla="*/ 933 w 1414"/>
                <a:gd name="T15" fmla="*/ 718 h 1222"/>
                <a:gd name="T16" fmla="*/ 1414 w 1414"/>
                <a:gd name="T17" fmla="*/ 558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1222">
                  <a:moveTo>
                    <a:pt x="1414" y="558"/>
                  </a:moveTo>
                  <a:cubicBezTo>
                    <a:pt x="802" y="152"/>
                    <a:pt x="802" y="152"/>
                    <a:pt x="802" y="152"/>
                  </a:cubicBezTo>
                  <a:cubicBezTo>
                    <a:pt x="802" y="152"/>
                    <a:pt x="674" y="70"/>
                    <a:pt x="578" y="43"/>
                  </a:cubicBezTo>
                  <a:cubicBezTo>
                    <a:pt x="578" y="43"/>
                    <a:pt x="465" y="0"/>
                    <a:pt x="291" y="104"/>
                  </a:cubicBezTo>
                  <a:cubicBezTo>
                    <a:pt x="291" y="104"/>
                    <a:pt x="105" y="212"/>
                    <a:pt x="30" y="288"/>
                  </a:cubicBezTo>
                  <a:cubicBezTo>
                    <a:pt x="30" y="288"/>
                    <a:pt x="0" y="384"/>
                    <a:pt x="90" y="620"/>
                  </a:cubicBezTo>
                  <a:cubicBezTo>
                    <a:pt x="90" y="620"/>
                    <a:pt x="164" y="851"/>
                    <a:pt x="328" y="1222"/>
                  </a:cubicBezTo>
                  <a:cubicBezTo>
                    <a:pt x="333" y="1217"/>
                    <a:pt x="933" y="718"/>
                    <a:pt x="933" y="718"/>
                  </a:cubicBezTo>
                  <a:cubicBezTo>
                    <a:pt x="933" y="718"/>
                    <a:pt x="1236" y="440"/>
                    <a:pt x="1414" y="5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90">
              <a:extLst>
                <a:ext uri="{FF2B5EF4-FFF2-40B4-BE49-F238E27FC236}">
                  <a16:creationId xmlns:a16="http://schemas.microsoft.com/office/drawing/2014/main" id="{DB4A4995-6D3F-4D4F-9AF3-90C05F412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465" y="1373716"/>
              <a:ext cx="636723" cy="2124410"/>
            </a:xfrm>
            <a:custGeom>
              <a:avLst/>
              <a:gdLst>
                <a:gd name="connsiteX0" fmla="*/ 228670 w 636723"/>
                <a:gd name="connsiteY0" fmla="*/ 0 h 2124410"/>
                <a:gd name="connsiteX1" fmla="*/ 204508 w 636723"/>
                <a:gd name="connsiteY1" fmla="*/ 66314 h 2124410"/>
                <a:gd name="connsiteX2" fmla="*/ 275610 w 636723"/>
                <a:gd name="connsiteY2" fmla="*/ 874247 h 2124410"/>
                <a:gd name="connsiteX3" fmla="*/ 614355 w 636723"/>
                <a:gd name="connsiteY3" fmla="*/ 2045584 h 2124410"/>
                <a:gd name="connsiteX4" fmla="*/ 636723 w 636723"/>
                <a:gd name="connsiteY4" fmla="*/ 2121422 h 2124410"/>
                <a:gd name="connsiteX5" fmla="*/ 633208 w 636723"/>
                <a:gd name="connsiteY5" fmla="*/ 2124410 h 2124410"/>
                <a:gd name="connsiteX6" fmla="*/ 135508 w 636723"/>
                <a:gd name="connsiteY6" fmla="*/ 866965 h 2124410"/>
                <a:gd name="connsiteX7" fmla="*/ 10038 w 636723"/>
                <a:gd name="connsiteY7" fmla="*/ 173490 h 2124410"/>
                <a:gd name="connsiteX8" fmla="*/ 161485 w 636723"/>
                <a:gd name="connsiteY8" fmla="*/ 46467 h 212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723" h="2124410">
                  <a:moveTo>
                    <a:pt x="228670" y="0"/>
                  </a:moveTo>
                  <a:lnTo>
                    <a:pt x="204508" y="66314"/>
                  </a:lnTo>
                  <a:cubicBezTo>
                    <a:pt x="116951" y="374336"/>
                    <a:pt x="263662" y="809957"/>
                    <a:pt x="275610" y="874247"/>
                  </a:cubicBezTo>
                  <a:cubicBezTo>
                    <a:pt x="286212" y="929140"/>
                    <a:pt x="481410" y="1594580"/>
                    <a:pt x="614355" y="2045584"/>
                  </a:cubicBezTo>
                  <a:lnTo>
                    <a:pt x="636723" y="2121422"/>
                  </a:lnTo>
                  <a:lnTo>
                    <a:pt x="633208" y="2124410"/>
                  </a:lnTo>
                  <a:cubicBezTo>
                    <a:pt x="290255" y="1349473"/>
                    <a:pt x="135508" y="866965"/>
                    <a:pt x="135508" y="866965"/>
                  </a:cubicBezTo>
                  <a:cubicBezTo>
                    <a:pt x="-52698" y="374013"/>
                    <a:pt x="10038" y="173490"/>
                    <a:pt x="10038" y="173490"/>
                  </a:cubicBezTo>
                  <a:cubicBezTo>
                    <a:pt x="49247" y="133804"/>
                    <a:pt x="102964" y="89939"/>
                    <a:pt x="161485" y="46467"/>
                  </a:cubicBez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9F74C73-4C1A-43AD-9D97-B6C302767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35" y="3522887"/>
              <a:ext cx="2698993" cy="2259478"/>
            </a:xfrm>
            <a:custGeom>
              <a:avLst/>
              <a:gdLst>
                <a:gd name="T0" fmla="*/ 0 w 1291"/>
                <a:gd name="T1" fmla="*/ 0 h 1082"/>
                <a:gd name="T2" fmla="*/ 232 w 1291"/>
                <a:gd name="T3" fmla="*/ 698 h 1082"/>
                <a:gd name="T4" fmla="*/ 340 w 1291"/>
                <a:gd name="T5" fmla="*/ 922 h 1082"/>
                <a:gd name="T6" fmla="*/ 604 w 1291"/>
                <a:gd name="T7" fmla="*/ 1051 h 1082"/>
                <a:gd name="T8" fmla="*/ 923 w 1291"/>
                <a:gd name="T9" fmla="*/ 1067 h 1082"/>
                <a:gd name="T10" fmla="*/ 1080 w 1291"/>
                <a:gd name="T11" fmla="*/ 769 h 1082"/>
                <a:gd name="T12" fmla="*/ 1291 w 1291"/>
                <a:gd name="T13" fmla="*/ 129 h 1082"/>
                <a:gd name="T14" fmla="*/ 479 w 1291"/>
                <a:gd name="T15" fmla="*/ 168 h 1082"/>
                <a:gd name="T16" fmla="*/ 0 w 1291"/>
                <a:gd name="T17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1" h="1082">
                  <a:moveTo>
                    <a:pt x="0" y="0"/>
                  </a:moveTo>
                  <a:cubicBezTo>
                    <a:pt x="232" y="698"/>
                    <a:pt x="232" y="698"/>
                    <a:pt x="232" y="698"/>
                  </a:cubicBezTo>
                  <a:cubicBezTo>
                    <a:pt x="232" y="698"/>
                    <a:pt x="282" y="842"/>
                    <a:pt x="340" y="922"/>
                  </a:cubicBezTo>
                  <a:cubicBezTo>
                    <a:pt x="340" y="922"/>
                    <a:pt x="402" y="1026"/>
                    <a:pt x="604" y="1051"/>
                  </a:cubicBezTo>
                  <a:cubicBezTo>
                    <a:pt x="604" y="1051"/>
                    <a:pt x="817" y="1082"/>
                    <a:pt x="923" y="1067"/>
                  </a:cubicBezTo>
                  <a:cubicBezTo>
                    <a:pt x="923" y="1067"/>
                    <a:pt x="1006" y="1010"/>
                    <a:pt x="1080" y="769"/>
                  </a:cubicBezTo>
                  <a:cubicBezTo>
                    <a:pt x="1291" y="129"/>
                    <a:pt x="1291" y="129"/>
                    <a:pt x="1291" y="129"/>
                  </a:cubicBezTo>
                  <a:cubicBezTo>
                    <a:pt x="1291" y="129"/>
                    <a:pt x="521" y="170"/>
                    <a:pt x="479" y="168"/>
                  </a:cubicBezTo>
                  <a:cubicBezTo>
                    <a:pt x="438" y="166"/>
                    <a:pt x="65" y="20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5A0A5A0B-DDAA-48C8-8CE8-42A41108A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565" y="5706017"/>
              <a:ext cx="757286" cy="202218"/>
            </a:xfrm>
            <a:custGeom>
              <a:avLst/>
              <a:gdLst>
                <a:gd name="T0" fmla="*/ 362 w 362"/>
                <a:gd name="T1" fmla="*/ 20 h 97"/>
                <a:gd name="T2" fmla="*/ 0 w 362"/>
                <a:gd name="T3" fmla="*/ 0 h 97"/>
                <a:gd name="T4" fmla="*/ 222 w 362"/>
                <a:gd name="T5" fmla="*/ 91 h 97"/>
                <a:gd name="T6" fmla="*/ 362 w 362"/>
                <a:gd name="T7" fmla="*/ 2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2" h="97">
                  <a:moveTo>
                    <a:pt x="362" y="20"/>
                  </a:moveTo>
                  <a:cubicBezTo>
                    <a:pt x="362" y="20"/>
                    <a:pt x="199" y="32"/>
                    <a:pt x="0" y="0"/>
                  </a:cubicBezTo>
                  <a:cubicBezTo>
                    <a:pt x="0" y="0"/>
                    <a:pt x="101" y="97"/>
                    <a:pt x="222" y="91"/>
                  </a:cubicBezTo>
                  <a:cubicBezTo>
                    <a:pt x="222" y="91"/>
                    <a:pt x="295" y="92"/>
                    <a:pt x="362" y="2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EC14428-BC91-45C5-9289-1B876FF1E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017" y="3448603"/>
              <a:ext cx="2752642" cy="2463759"/>
            </a:xfrm>
            <a:custGeom>
              <a:avLst/>
              <a:gdLst>
                <a:gd name="T0" fmla="*/ 0 w 1317"/>
                <a:gd name="T1" fmla="*/ 1171 h 1179"/>
                <a:gd name="T2" fmla="*/ 735 w 1317"/>
                <a:gd name="T3" fmla="*/ 1179 h 1179"/>
                <a:gd name="T4" fmla="*/ 982 w 1317"/>
                <a:gd name="T5" fmla="*/ 1149 h 1179"/>
                <a:gd name="T6" fmla="*/ 1191 w 1317"/>
                <a:gd name="T7" fmla="*/ 941 h 1179"/>
                <a:gd name="T8" fmla="*/ 1317 w 1317"/>
                <a:gd name="T9" fmla="*/ 609 h 1179"/>
                <a:gd name="T10" fmla="*/ 1099 w 1317"/>
                <a:gd name="T11" fmla="*/ 382 h 1179"/>
                <a:gd name="T12" fmla="*/ 548 w 1317"/>
                <a:gd name="T13" fmla="*/ 0 h 1179"/>
                <a:gd name="T14" fmla="*/ 314 w 1317"/>
                <a:gd name="T15" fmla="*/ 772 h 1179"/>
                <a:gd name="T16" fmla="*/ 0 w 1317"/>
                <a:gd name="T17" fmla="*/ 1171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7" h="1179">
                  <a:moveTo>
                    <a:pt x="0" y="1171"/>
                  </a:moveTo>
                  <a:cubicBezTo>
                    <a:pt x="735" y="1179"/>
                    <a:pt x="735" y="1179"/>
                    <a:pt x="735" y="1179"/>
                  </a:cubicBezTo>
                  <a:cubicBezTo>
                    <a:pt x="735" y="1179"/>
                    <a:pt x="887" y="1178"/>
                    <a:pt x="982" y="1149"/>
                  </a:cubicBezTo>
                  <a:cubicBezTo>
                    <a:pt x="982" y="1149"/>
                    <a:pt x="1101" y="1124"/>
                    <a:pt x="1191" y="941"/>
                  </a:cubicBezTo>
                  <a:cubicBezTo>
                    <a:pt x="1191" y="941"/>
                    <a:pt x="1296" y="714"/>
                    <a:pt x="1317" y="609"/>
                  </a:cubicBezTo>
                  <a:cubicBezTo>
                    <a:pt x="1317" y="609"/>
                    <a:pt x="1302" y="531"/>
                    <a:pt x="1099" y="382"/>
                  </a:cubicBezTo>
                  <a:cubicBezTo>
                    <a:pt x="548" y="0"/>
                    <a:pt x="548" y="0"/>
                    <a:pt x="548" y="0"/>
                  </a:cubicBezTo>
                  <a:cubicBezTo>
                    <a:pt x="356" y="674"/>
                    <a:pt x="348" y="688"/>
                    <a:pt x="314" y="772"/>
                  </a:cubicBezTo>
                  <a:cubicBezTo>
                    <a:pt x="299" y="811"/>
                    <a:pt x="212" y="1175"/>
                    <a:pt x="0" y="1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: Shape 78">
              <a:extLst>
                <a:ext uri="{FF2B5EF4-FFF2-40B4-BE49-F238E27FC236}">
                  <a16:creationId xmlns:a16="http://schemas.microsoft.com/office/drawing/2014/main" id="{BC7A23B5-0BCC-4F0B-9CF9-A1E86B3C4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665" y="3448603"/>
              <a:ext cx="1614994" cy="1598411"/>
            </a:xfrm>
            <a:custGeom>
              <a:avLst/>
              <a:gdLst>
                <a:gd name="connsiteX0" fmla="*/ 7719 w 1614994"/>
                <a:gd name="connsiteY0" fmla="*/ 0 h 1598411"/>
                <a:gd name="connsiteX1" fmla="*/ 1159356 w 1614994"/>
                <a:gd name="connsiteY1" fmla="*/ 798266 h 1598411"/>
                <a:gd name="connsiteX2" fmla="*/ 1614994 w 1614994"/>
                <a:gd name="connsiteY2" fmla="*/ 1272629 h 1598411"/>
                <a:gd name="connsiteX3" fmla="*/ 1512380 w 1614994"/>
                <a:gd name="connsiteY3" fmla="*/ 1588570 h 1598411"/>
                <a:gd name="connsiteX4" fmla="*/ 1508424 w 1614994"/>
                <a:gd name="connsiteY4" fmla="*/ 1598411 h 1598411"/>
                <a:gd name="connsiteX5" fmla="*/ 1512725 w 1614994"/>
                <a:gd name="connsiteY5" fmla="*/ 1546299 h 1598411"/>
                <a:gd name="connsiteX6" fmla="*/ 955774 w 1614994"/>
                <a:gd name="connsiteY6" fmla="*/ 778191 h 1598411"/>
                <a:gd name="connsiteX7" fmla="*/ 56183 w 1614994"/>
                <a:gd name="connsiteY7" fmla="*/ 70730 h 1598411"/>
                <a:gd name="connsiteX8" fmla="*/ 0 w 1614994"/>
                <a:gd name="connsiteY8" fmla="*/ 27054 h 159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4994" h="1598411">
                  <a:moveTo>
                    <a:pt x="7719" y="0"/>
                  </a:moveTo>
                  <a:cubicBezTo>
                    <a:pt x="7719" y="0"/>
                    <a:pt x="7719" y="0"/>
                    <a:pt x="1159356" y="798266"/>
                  </a:cubicBezTo>
                  <a:cubicBezTo>
                    <a:pt x="1583643" y="1109632"/>
                    <a:pt x="1614994" y="1272629"/>
                    <a:pt x="1614994" y="1272629"/>
                  </a:cubicBezTo>
                  <a:cubicBezTo>
                    <a:pt x="1598535" y="1354911"/>
                    <a:pt x="1557386" y="1473045"/>
                    <a:pt x="1512380" y="1588570"/>
                  </a:cubicBezTo>
                  <a:lnTo>
                    <a:pt x="1508424" y="1598411"/>
                  </a:lnTo>
                  <a:lnTo>
                    <a:pt x="1512725" y="1546299"/>
                  </a:lnTo>
                  <a:cubicBezTo>
                    <a:pt x="1506005" y="1185450"/>
                    <a:pt x="1010384" y="831857"/>
                    <a:pt x="955774" y="778191"/>
                  </a:cubicBezTo>
                  <a:cubicBezTo>
                    <a:pt x="916668" y="741160"/>
                    <a:pt x="421820" y="355081"/>
                    <a:pt x="56183" y="70730"/>
                  </a:cubicBezTo>
                  <a:lnTo>
                    <a:pt x="0" y="27054"/>
                  </a:ln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: Shape 87">
              <a:extLst>
                <a:ext uri="{FF2B5EF4-FFF2-40B4-BE49-F238E27FC236}">
                  <a16:creationId xmlns:a16="http://schemas.microsoft.com/office/drawing/2014/main" id="{B3149DA6-D25B-480F-B3AD-088B780F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674" y="1273728"/>
              <a:ext cx="2290469" cy="2602729"/>
            </a:xfrm>
            <a:custGeom>
              <a:avLst/>
              <a:gdLst>
                <a:gd name="connsiteX0" fmla="*/ 1674780 w 2290469"/>
                <a:gd name="connsiteY0" fmla="*/ 0 h 2602729"/>
                <a:gd name="connsiteX1" fmla="*/ 1681053 w 2290469"/>
                <a:gd name="connsiteY1" fmla="*/ 1060459 h 2602729"/>
                <a:gd name="connsiteX2" fmla="*/ 2284348 w 2290469"/>
                <a:gd name="connsiteY2" fmla="*/ 2524205 h 2602729"/>
                <a:gd name="connsiteX3" fmla="*/ 2290469 w 2290469"/>
                <a:gd name="connsiteY3" fmla="*/ 2538850 h 2602729"/>
                <a:gd name="connsiteX4" fmla="*/ 2163680 w 2290469"/>
                <a:gd name="connsiteY4" fmla="*/ 2545413 h 2602729"/>
                <a:gd name="connsiteX5" fmla="*/ 980069 w 2290469"/>
                <a:gd name="connsiteY5" fmla="*/ 2599985 h 2602729"/>
                <a:gd name="connsiteX6" fmla="*/ 332630 w 2290469"/>
                <a:gd name="connsiteY6" fmla="*/ 2544434 h 2602729"/>
                <a:gd name="connsiteX7" fmla="*/ 186014 w 2290469"/>
                <a:gd name="connsiteY7" fmla="*/ 2483671 h 2602729"/>
                <a:gd name="connsiteX8" fmla="*/ 183962 w 2290469"/>
                <a:gd name="connsiteY8" fmla="*/ 2479087 h 2602729"/>
                <a:gd name="connsiteX9" fmla="*/ 27293 w 2290469"/>
                <a:gd name="connsiteY9" fmla="*/ 1924692 h 2602729"/>
                <a:gd name="connsiteX10" fmla="*/ 98378 w 2290469"/>
                <a:gd name="connsiteY10" fmla="*/ 1315136 h 2602729"/>
                <a:gd name="connsiteX11" fmla="*/ 462163 w 2290469"/>
                <a:gd name="connsiteY11" fmla="*/ 943558 h 2602729"/>
                <a:gd name="connsiteX12" fmla="*/ 1674780 w 2290469"/>
                <a:gd name="connsiteY12" fmla="*/ 0 h 260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0469" h="2602729">
                  <a:moveTo>
                    <a:pt x="1674780" y="0"/>
                  </a:moveTo>
                  <a:cubicBezTo>
                    <a:pt x="1321449" y="263027"/>
                    <a:pt x="1655964" y="976959"/>
                    <a:pt x="1681053" y="1060459"/>
                  </a:cubicBezTo>
                  <a:cubicBezTo>
                    <a:pt x="1703005" y="1131696"/>
                    <a:pt x="2168354" y="2246593"/>
                    <a:pt x="2284348" y="2524205"/>
                  </a:cubicBezTo>
                  <a:lnTo>
                    <a:pt x="2290469" y="2538850"/>
                  </a:lnTo>
                  <a:lnTo>
                    <a:pt x="2163680" y="2545413"/>
                  </a:lnTo>
                  <a:cubicBezTo>
                    <a:pt x="1684347" y="2570130"/>
                    <a:pt x="1034948" y="2602595"/>
                    <a:pt x="980069" y="2599985"/>
                  </a:cubicBezTo>
                  <a:cubicBezTo>
                    <a:pt x="926497" y="2597375"/>
                    <a:pt x="601797" y="2625762"/>
                    <a:pt x="332630" y="2544434"/>
                  </a:cubicBezTo>
                  <a:lnTo>
                    <a:pt x="186014" y="2483671"/>
                  </a:lnTo>
                  <a:lnTo>
                    <a:pt x="183962" y="2479087"/>
                  </a:lnTo>
                  <a:cubicBezTo>
                    <a:pt x="97724" y="2261924"/>
                    <a:pt x="27293" y="1924692"/>
                    <a:pt x="27293" y="1924692"/>
                  </a:cubicBezTo>
                  <a:cubicBezTo>
                    <a:pt x="-62608" y="1509276"/>
                    <a:pt x="98378" y="1315136"/>
                    <a:pt x="98378" y="1315136"/>
                  </a:cubicBezTo>
                  <a:cubicBezTo>
                    <a:pt x="215458" y="1143960"/>
                    <a:pt x="462163" y="943558"/>
                    <a:pt x="462163" y="943558"/>
                  </a:cubicBezTo>
                  <a:cubicBezTo>
                    <a:pt x="462163" y="943558"/>
                    <a:pt x="462163" y="943558"/>
                    <a:pt x="1674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4312ADB0-E9B7-4515-AD58-AC01A34B6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669" y="1121031"/>
              <a:ext cx="594274" cy="447769"/>
            </a:xfrm>
            <a:custGeom>
              <a:avLst/>
              <a:gdLst>
                <a:gd name="T0" fmla="*/ 0 w 285"/>
                <a:gd name="T1" fmla="*/ 215 h 215"/>
                <a:gd name="T2" fmla="*/ 285 w 285"/>
                <a:gd name="T3" fmla="*/ 11 h 215"/>
                <a:gd name="T4" fmla="*/ 65 w 285"/>
                <a:gd name="T5" fmla="*/ 82 h 215"/>
                <a:gd name="T6" fmla="*/ 0 w 285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15">
                  <a:moveTo>
                    <a:pt x="0" y="215"/>
                  </a:moveTo>
                  <a:cubicBezTo>
                    <a:pt x="0" y="215"/>
                    <a:pt x="122" y="103"/>
                    <a:pt x="285" y="11"/>
                  </a:cubicBezTo>
                  <a:cubicBezTo>
                    <a:pt x="285" y="11"/>
                    <a:pt x="154" y="0"/>
                    <a:pt x="65" y="82"/>
                  </a:cubicBezTo>
                  <a:cubicBezTo>
                    <a:pt x="65" y="82"/>
                    <a:pt x="8" y="124"/>
                    <a:pt x="0" y="21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: Shape 92">
              <a:extLst>
                <a:ext uri="{FF2B5EF4-FFF2-40B4-BE49-F238E27FC236}">
                  <a16:creationId xmlns:a16="http://schemas.microsoft.com/office/drawing/2014/main" id="{F3616B59-45A4-4DA1-97BB-B9D903183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737" y="3629770"/>
              <a:ext cx="2149406" cy="246687"/>
            </a:xfrm>
            <a:custGeom>
              <a:avLst/>
              <a:gdLst>
                <a:gd name="connsiteX0" fmla="*/ 0 w 2149406"/>
                <a:gd name="connsiteY0" fmla="*/ 0 h 246687"/>
                <a:gd name="connsiteX1" fmla="*/ 8654 w 2149406"/>
                <a:gd name="connsiteY1" fmla="*/ 4981 h 246687"/>
                <a:gd name="connsiteX2" fmla="*/ 726593 w 2149406"/>
                <a:gd name="connsiteY2" fmla="*/ 142383 h 246687"/>
                <a:gd name="connsiteX3" fmla="*/ 2049054 w 2149406"/>
                <a:gd name="connsiteY3" fmla="*/ 179577 h 246687"/>
                <a:gd name="connsiteX4" fmla="*/ 2149004 w 2149406"/>
                <a:gd name="connsiteY4" fmla="*/ 181847 h 246687"/>
                <a:gd name="connsiteX5" fmla="*/ 2149406 w 2149406"/>
                <a:gd name="connsiteY5" fmla="*/ 182808 h 246687"/>
                <a:gd name="connsiteX6" fmla="*/ 2022617 w 2149406"/>
                <a:gd name="connsiteY6" fmla="*/ 189371 h 246687"/>
                <a:gd name="connsiteX7" fmla="*/ 839006 w 2149406"/>
                <a:gd name="connsiteY7" fmla="*/ 243943 h 246687"/>
                <a:gd name="connsiteX8" fmla="*/ 112809 w 2149406"/>
                <a:gd name="connsiteY8" fmla="*/ 160562 h 246687"/>
                <a:gd name="connsiteX9" fmla="*/ 45160 w 2149406"/>
                <a:gd name="connsiteY9" fmla="*/ 128096 h 246687"/>
                <a:gd name="connsiteX10" fmla="*/ 42900 w 2149406"/>
                <a:gd name="connsiteY10" fmla="*/ 123045 h 246687"/>
                <a:gd name="connsiteX11" fmla="*/ 7067 w 2149406"/>
                <a:gd name="connsiteY11" fmla="*/ 23957 h 24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9406" h="246687">
                  <a:moveTo>
                    <a:pt x="0" y="0"/>
                  </a:moveTo>
                  <a:lnTo>
                    <a:pt x="8654" y="4981"/>
                  </a:lnTo>
                  <a:cubicBezTo>
                    <a:pt x="279543" y="140743"/>
                    <a:pt x="668043" y="135117"/>
                    <a:pt x="726593" y="142383"/>
                  </a:cubicBezTo>
                  <a:cubicBezTo>
                    <a:pt x="786576" y="149756"/>
                    <a:pt x="1567090" y="168550"/>
                    <a:pt x="2049054" y="179577"/>
                  </a:cubicBezTo>
                  <a:lnTo>
                    <a:pt x="2149004" y="181847"/>
                  </a:lnTo>
                  <a:lnTo>
                    <a:pt x="2149406" y="182808"/>
                  </a:lnTo>
                  <a:lnTo>
                    <a:pt x="2022617" y="189371"/>
                  </a:lnTo>
                  <a:cubicBezTo>
                    <a:pt x="1543284" y="214088"/>
                    <a:pt x="893885" y="246553"/>
                    <a:pt x="839006" y="243943"/>
                  </a:cubicBezTo>
                  <a:cubicBezTo>
                    <a:pt x="780077" y="241072"/>
                    <a:pt x="393083" y="275707"/>
                    <a:pt x="112809" y="160562"/>
                  </a:cubicBezTo>
                  <a:lnTo>
                    <a:pt x="45160" y="128096"/>
                  </a:lnTo>
                  <a:lnTo>
                    <a:pt x="42900" y="123045"/>
                  </a:lnTo>
                  <a:cubicBezTo>
                    <a:pt x="30580" y="92022"/>
                    <a:pt x="18583" y="58548"/>
                    <a:pt x="7067" y="23957"/>
                  </a:cubicBez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35" name="Graphic 4" descr="Download from cloud">
              <a:extLst>
                <a:ext uri="{FF2B5EF4-FFF2-40B4-BE49-F238E27FC236}">
                  <a16:creationId xmlns:a16="http://schemas.microsoft.com/office/drawing/2014/main" id="{59DED876-5474-4A44-A137-F2D8A64C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36207" y="4196840"/>
              <a:ext cx="1188793" cy="1188793"/>
            </a:xfrm>
            <a:prstGeom prst="rect">
              <a:avLst/>
            </a:prstGeom>
          </p:spPr>
        </p:pic>
        <p:pic>
          <p:nvPicPr>
            <p:cNvPr id="36" name="Graphic 6" descr="Chat">
              <a:extLst>
                <a:ext uri="{FF2B5EF4-FFF2-40B4-BE49-F238E27FC236}">
                  <a16:creationId xmlns:a16="http://schemas.microsoft.com/office/drawing/2014/main" id="{856C21AB-ADDE-43E2-9C10-B3B05E2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98994" y="1415391"/>
              <a:ext cx="1188793" cy="1188793"/>
            </a:xfrm>
            <a:prstGeom prst="rect">
              <a:avLst/>
            </a:prstGeom>
          </p:spPr>
        </p:pic>
        <p:pic>
          <p:nvPicPr>
            <p:cNvPr id="37" name="Graphic 8" descr="Puzzle">
              <a:extLst>
                <a:ext uri="{FF2B5EF4-FFF2-40B4-BE49-F238E27FC236}">
                  <a16:creationId xmlns:a16="http://schemas.microsoft.com/office/drawing/2014/main" id="{2A07C66A-6CF7-44D8-BC1E-82F94D8C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3391" y="4343930"/>
              <a:ext cx="1188793" cy="1188793"/>
            </a:xfrm>
            <a:prstGeom prst="rect">
              <a:avLst/>
            </a:prstGeom>
          </p:spPr>
        </p:pic>
        <p:pic>
          <p:nvPicPr>
            <p:cNvPr id="38" name="Graphic 10" descr="Medal">
              <a:extLst>
                <a:ext uri="{FF2B5EF4-FFF2-40B4-BE49-F238E27FC236}">
                  <a16:creationId xmlns:a16="http://schemas.microsoft.com/office/drawing/2014/main" id="{41E026A4-BBDA-4EA5-A9AC-BF3732C7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03415" y="2418954"/>
              <a:ext cx="1188793" cy="1188793"/>
            </a:xfrm>
            <a:prstGeom prst="rect">
              <a:avLst/>
            </a:prstGeom>
          </p:spPr>
        </p:pic>
        <p:pic>
          <p:nvPicPr>
            <p:cNvPr id="39" name="Graphic 12" descr="Rocket">
              <a:extLst>
                <a:ext uri="{FF2B5EF4-FFF2-40B4-BE49-F238E27FC236}">
                  <a16:creationId xmlns:a16="http://schemas.microsoft.com/office/drawing/2014/main" id="{162B940C-4493-446F-8527-49B23C49B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12214" y="2657929"/>
              <a:ext cx="1188793" cy="1188793"/>
            </a:xfrm>
            <a:prstGeom prst="rect">
              <a:avLst/>
            </a:prstGeom>
          </p:spPr>
        </p:pic>
        <p:pic>
          <p:nvPicPr>
            <p:cNvPr id="40" name="Graphic 97" descr="Download from cloud">
              <a:extLst>
                <a:ext uri="{FF2B5EF4-FFF2-40B4-BE49-F238E27FC236}">
                  <a16:creationId xmlns:a16="http://schemas.microsoft.com/office/drawing/2014/main" id="{2B2212E1-9BC9-43B8-8D0E-B5EE15994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3923" y="3902015"/>
              <a:ext cx="691585" cy="691585"/>
            </a:xfrm>
            <a:prstGeom prst="rect">
              <a:avLst/>
            </a:prstGeom>
          </p:spPr>
        </p:pic>
        <p:pic>
          <p:nvPicPr>
            <p:cNvPr id="41" name="Graphic 98" descr="Chat">
              <a:extLst>
                <a:ext uri="{FF2B5EF4-FFF2-40B4-BE49-F238E27FC236}">
                  <a16:creationId xmlns:a16="http://schemas.microsoft.com/office/drawing/2014/main" id="{22BF4443-26A5-4B6B-B1C8-039F695D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67479" y="1069598"/>
              <a:ext cx="691585" cy="691585"/>
            </a:xfrm>
            <a:prstGeom prst="rect">
              <a:avLst/>
            </a:prstGeom>
          </p:spPr>
        </p:pic>
        <p:pic>
          <p:nvPicPr>
            <p:cNvPr id="42" name="Graphic 99" descr="Puzzle">
              <a:extLst>
                <a:ext uri="{FF2B5EF4-FFF2-40B4-BE49-F238E27FC236}">
                  <a16:creationId xmlns:a16="http://schemas.microsoft.com/office/drawing/2014/main" id="{767CCE3D-96D5-4A07-BF95-7771E336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167479" y="4465109"/>
              <a:ext cx="691585" cy="691585"/>
            </a:xfrm>
            <a:prstGeom prst="rect">
              <a:avLst/>
            </a:prstGeom>
          </p:spPr>
        </p:pic>
        <p:pic>
          <p:nvPicPr>
            <p:cNvPr id="43" name="Graphic 100" descr="Medal">
              <a:extLst>
                <a:ext uri="{FF2B5EF4-FFF2-40B4-BE49-F238E27FC236}">
                  <a16:creationId xmlns:a16="http://schemas.microsoft.com/office/drawing/2014/main" id="{836A4C38-A06C-44FC-B7D5-7E6B27560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923" y="1381895"/>
              <a:ext cx="691585" cy="691585"/>
            </a:xfrm>
            <a:prstGeom prst="rect">
              <a:avLst/>
            </a:prstGeom>
          </p:spPr>
        </p:pic>
        <p:pic>
          <p:nvPicPr>
            <p:cNvPr id="44" name="Graphic 101" descr="Rocket">
              <a:extLst>
                <a:ext uri="{FF2B5EF4-FFF2-40B4-BE49-F238E27FC236}">
                  <a16:creationId xmlns:a16="http://schemas.microsoft.com/office/drawing/2014/main" id="{1CFFC4EE-839E-4496-B7F6-88D3798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67479" y="2767354"/>
              <a:ext cx="691585" cy="691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56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3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4" y="363775"/>
            <a:ext cx="390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B8B310-909E-471D-B5DD-CAE3400D97B2}"/>
              </a:ext>
            </a:extLst>
          </p:cNvPr>
          <p:cNvSpPr/>
          <p:nvPr/>
        </p:nvSpPr>
        <p:spPr>
          <a:xfrm>
            <a:off x="271962" y="1319752"/>
            <a:ext cx="5824037" cy="4966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2EE49-4D99-467D-8753-2BEBF4DC07EB}"/>
              </a:ext>
            </a:extLst>
          </p:cNvPr>
          <p:cNvCxnSpPr>
            <a:cxnSpLocks/>
          </p:cNvCxnSpPr>
          <p:nvPr/>
        </p:nvCxnSpPr>
        <p:spPr>
          <a:xfrm>
            <a:off x="6350000" y="2597596"/>
            <a:ext cx="32299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C0671-3148-4E2F-86F5-8E2299107A24}"/>
              </a:ext>
            </a:extLst>
          </p:cNvPr>
          <p:cNvSpPr txBox="1"/>
          <p:nvPr/>
        </p:nvSpPr>
        <p:spPr>
          <a:xfrm>
            <a:off x="6350000" y="2874490"/>
            <a:ext cx="5376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F42AD-0912-4717-AD73-A58AE824C0FC}"/>
              </a:ext>
            </a:extLst>
          </p:cNvPr>
          <p:cNvSpPr txBox="1"/>
          <p:nvPr/>
        </p:nvSpPr>
        <p:spPr>
          <a:xfrm flipH="1">
            <a:off x="6350000" y="1735928"/>
            <a:ext cx="390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179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3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4" y="363775"/>
            <a:ext cx="390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제목을 입력하세요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C7FD6B-A718-4820-AEE4-228CBB0A4984}"/>
              </a:ext>
            </a:extLst>
          </p:cNvPr>
          <p:cNvGrpSpPr/>
          <p:nvPr/>
        </p:nvGrpSpPr>
        <p:grpSpPr>
          <a:xfrm>
            <a:off x="271963" y="1510707"/>
            <a:ext cx="11663363" cy="2120512"/>
            <a:chOff x="271963" y="1620252"/>
            <a:chExt cx="12658643" cy="23014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5FF1F4-BE51-4F93-89A2-589251060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6" b="7816"/>
            <a:stretch/>
          </p:blipFill>
          <p:spPr>
            <a:xfrm>
              <a:off x="271963" y="1620252"/>
              <a:ext cx="4091490" cy="230146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7D4B90-2E67-4840-8F7E-2E9259FAF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8" b="12911"/>
            <a:stretch/>
          </p:blipFill>
          <p:spPr>
            <a:xfrm>
              <a:off x="4555958" y="1620252"/>
              <a:ext cx="4091489" cy="230146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80E92B-B35A-461F-A771-50F98F583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8" b="7858"/>
            <a:stretch/>
          </p:blipFill>
          <p:spPr>
            <a:xfrm>
              <a:off x="8839952" y="1620722"/>
              <a:ext cx="4090654" cy="230099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037EEB-86FD-414C-8B3D-93FDBFBD3221}"/>
              </a:ext>
            </a:extLst>
          </p:cNvPr>
          <p:cNvSpPr txBox="1"/>
          <p:nvPr/>
        </p:nvSpPr>
        <p:spPr>
          <a:xfrm>
            <a:off x="4680457" y="3933071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소제목을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A2AA45-E66B-4930-BC29-774F5877F3D8}"/>
              </a:ext>
            </a:extLst>
          </p:cNvPr>
          <p:cNvSpPr txBox="1"/>
          <p:nvPr/>
        </p:nvSpPr>
        <p:spPr>
          <a:xfrm>
            <a:off x="4219131" y="4605190"/>
            <a:ext cx="3743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9BD9DC-4894-4EAD-B8CA-8782429440BC}"/>
              </a:ext>
            </a:extLst>
          </p:cNvPr>
          <p:cNvSpPr txBox="1"/>
          <p:nvPr/>
        </p:nvSpPr>
        <p:spPr>
          <a:xfrm>
            <a:off x="8653634" y="3933071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소제목을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75161-CCC0-4712-8A50-7C775943A1E4}"/>
              </a:ext>
            </a:extLst>
          </p:cNvPr>
          <p:cNvSpPr txBox="1"/>
          <p:nvPr/>
        </p:nvSpPr>
        <p:spPr>
          <a:xfrm>
            <a:off x="8192308" y="4605190"/>
            <a:ext cx="3743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AB1CE0-0D3D-4CC9-B8CB-7E2B4A482F5E}"/>
              </a:ext>
            </a:extLst>
          </p:cNvPr>
          <p:cNvSpPr txBox="1"/>
          <p:nvPr/>
        </p:nvSpPr>
        <p:spPr>
          <a:xfrm>
            <a:off x="733154" y="3926029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45544B-06A0-443D-B0C4-CB13C058F838}"/>
              </a:ext>
            </a:extLst>
          </p:cNvPr>
          <p:cNvSpPr txBox="1"/>
          <p:nvPr/>
        </p:nvSpPr>
        <p:spPr>
          <a:xfrm>
            <a:off x="271828" y="4598148"/>
            <a:ext cx="3743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687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8F42B2-B4B6-4648-87DA-3C00FCB1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평행 사변형 1">
            <a:extLst>
              <a:ext uri="{FF2B5EF4-FFF2-40B4-BE49-F238E27FC236}">
                <a16:creationId xmlns:a16="http://schemas.microsoft.com/office/drawing/2014/main" id="{967D2ECE-A4D4-48B9-A232-9D548206C000}"/>
              </a:ext>
            </a:extLst>
          </p:cNvPr>
          <p:cNvSpPr/>
          <p:nvPr/>
        </p:nvSpPr>
        <p:spPr>
          <a:xfrm flipH="1">
            <a:off x="-10194" y="-9358"/>
            <a:ext cx="5734556" cy="6879196"/>
          </a:xfrm>
          <a:custGeom>
            <a:avLst/>
            <a:gdLst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3364044 w 5704573"/>
              <a:gd name="connsiteY3" fmla="*/ 6858000 h 6858000"/>
              <a:gd name="connsiteX4" fmla="*/ 0 w 5704573"/>
              <a:gd name="connsiteY4" fmla="*/ 6858000 h 6858000"/>
              <a:gd name="connsiteX0" fmla="*/ 0 w 5704573"/>
              <a:gd name="connsiteY0" fmla="*/ 6858000 h 6858000"/>
              <a:gd name="connsiteX1" fmla="*/ 2340529 w 5704573"/>
              <a:gd name="connsiteY1" fmla="*/ 0 h 6858000"/>
              <a:gd name="connsiteX2" fmla="*/ 5704573 w 5704573"/>
              <a:gd name="connsiteY2" fmla="*/ 0 h 6858000"/>
              <a:gd name="connsiteX3" fmla="*/ 5692465 w 5704573"/>
              <a:gd name="connsiteY3" fmla="*/ 6848573 h 6858000"/>
              <a:gd name="connsiteX4" fmla="*/ 0 w 5704573"/>
              <a:gd name="connsiteY4" fmla="*/ 6858000 h 6858000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04573 w 5724362"/>
              <a:gd name="connsiteY2" fmla="*/ 0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24362"/>
              <a:gd name="connsiteY0" fmla="*/ 6858000 h 6869838"/>
              <a:gd name="connsiteX1" fmla="*/ 2340529 w 5724362"/>
              <a:gd name="connsiteY1" fmla="*/ 0 h 6869838"/>
              <a:gd name="connsiteX2" fmla="*/ 5720615 w 5724362"/>
              <a:gd name="connsiteY2" fmla="*/ 16042 h 6869838"/>
              <a:gd name="connsiteX3" fmla="*/ 5724362 w 5724362"/>
              <a:gd name="connsiteY3" fmla="*/ 6869838 h 6869838"/>
              <a:gd name="connsiteX4" fmla="*/ 0 w 5724362"/>
              <a:gd name="connsiteY4" fmla="*/ 6858000 h 6869838"/>
              <a:gd name="connsiteX0" fmla="*/ 0 w 5734556"/>
              <a:gd name="connsiteY0" fmla="*/ 6867358 h 6879196"/>
              <a:gd name="connsiteX1" fmla="*/ 2340529 w 5734556"/>
              <a:gd name="connsiteY1" fmla="*/ 9358 h 6879196"/>
              <a:gd name="connsiteX2" fmla="*/ 5733315 w 5734556"/>
              <a:gd name="connsiteY2" fmla="*/ 0 h 6879196"/>
              <a:gd name="connsiteX3" fmla="*/ 5724362 w 5734556"/>
              <a:gd name="connsiteY3" fmla="*/ 6879196 h 6879196"/>
              <a:gd name="connsiteX4" fmla="*/ 0 w 5734556"/>
              <a:gd name="connsiteY4" fmla="*/ 6867358 h 687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56" h="6879196">
                <a:moveTo>
                  <a:pt x="0" y="6867358"/>
                </a:moveTo>
                <a:lnTo>
                  <a:pt x="2340529" y="9358"/>
                </a:lnTo>
                <a:lnTo>
                  <a:pt x="5733315" y="0"/>
                </a:lnTo>
                <a:cubicBezTo>
                  <a:pt x="5739911" y="2289946"/>
                  <a:pt x="5717766" y="4589250"/>
                  <a:pt x="5724362" y="6879196"/>
                </a:cubicBezTo>
                <a:lnTo>
                  <a:pt x="0" y="6867358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2CFA1-1E7F-4750-AFD4-77DA0A423C52}"/>
              </a:ext>
            </a:extLst>
          </p:cNvPr>
          <p:cNvSpPr txBox="1"/>
          <p:nvPr/>
        </p:nvSpPr>
        <p:spPr>
          <a:xfrm>
            <a:off x="471339" y="34290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Insert Title Here</a:t>
            </a:r>
            <a:endParaRPr lang="ko-KR" altLang="en-US" sz="36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3FDE1-288B-4BF7-ADFE-9A7C918AC12B}"/>
              </a:ext>
            </a:extLst>
          </p:cNvPr>
          <p:cNvSpPr txBox="1"/>
          <p:nvPr/>
        </p:nvSpPr>
        <p:spPr>
          <a:xfrm>
            <a:off x="471338" y="2782669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Part 4</a:t>
            </a:r>
            <a:endParaRPr lang="ko-KR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4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4" y="363775"/>
            <a:ext cx="390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2187174" y="1259305"/>
            <a:ext cx="9635858" cy="216969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2747286" y="1466989"/>
            <a:ext cx="8515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04830-5BE0-457C-BD7A-BF1128FD60E3}"/>
              </a:ext>
            </a:extLst>
          </p:cNvPr>
          <p:cNvSpPr/>
          <p:nvPr/>
        </p:nvSpPr>
        <p:spPr>
          <a:xfrm>
            <a:off x="2187174" y="3850105"/>
            <a:ext cx="9635858" cy="2534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E27F901-6A91-4548-9154-4E4EB4F163B2}"/>
              </a:ext>
            </a:extLst>
          </p:cNvPr>
          <p:cNvSpPr/>
          <p:nvPr/>
        </p:nvSpPr>
        <p:spPr>
          <a:xfrm flipV="1">
            <a:off x="5914240" y="3428999"/>
            <a:ext cx="2181726" cy="10307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03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5FE9CB-C44E-4099-9526-E5C71ED3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089717F-C979-4E73-A35C-5BE0381F98D7}"/>
              </a:ext>
            </a:extLst>
          </p:cNvPr>
          <p:cNvGrpSpPr/>
          <p:nvPr/>
        </p:nvGrpSpPr>
        <p:grpSpPr>
          <a:xfrm>
            <a:off x="7547811" y="2470484"/>
            <a:ext cx="4339389" cy="4090736"/>
            <a:chOff x="7547811" y="2470484"/>
            <a:chExt cx="4339389" cy="40907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6FFD21-FF9B-4010-AF18-C75923A3D491}"/>
                </a:ext>
              </a:extLst>
            </p:cNvPr>
            <p:cNvSpPr/>
            <p:nvPr/>
          </p:nvSpPr>
          <p:spPr>
            <a:xfrm>
              <a:off x="7547811" y="2470484"/>
              <a:ext cx="4339389" cy="4090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5240FD3-3645-4631-A2EF-29B935403518}"/>
                </a:ext>
              </a:extLst>
            </p:cNvPr>
            <p:cNvCxnSpPr>
              <a:cxnSpLocks/>
            </p:cNvCxnSpPr>
            <p:nvPr/>
          </p:nvCxnSpPr>
          <p:spPr>
            <a:xfrm>
              <a:off x="7825874" y="3447828"/>
              <a:ext cx="32299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72B60B-7926-4B23-A382-DDC1E1B2117D}"/>
                </a:ext>
              </a:extLst>
            </p:cNvPr>
            <p:cNvSpPr txBox="1"/>
            <p:nvPr/>
          </p:nvSpPr>
          <p:spPr>
            <a:xfrm>
              <a:off x="7825875" y="3724722"/>
              <a:ext cx="375652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C2F721-DD36-4C01-B502-52D00F67F22D}"/>
                </a:ext>
              </a:extLst>
            </p:cNvPr>
            <p:cNvSpPr txBox="1"/>
            <p:nvPr/>
          </p:nvSpPr>
          <p:spPr>
            <a:xfrm flipH="1">
              <a:off x="7825874" y="2714496"/>
              <a:ext cx="3908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2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B50DA-6932-4ADB-9AD9-0AEDA574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" y="0"/>
            <a:ext cx="12189973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0EDB86-4085-425B-B8BF-EE4B9ED46E83}"/>
              </a:ext>
            </a:extLst>
          </p:cNvPr>
          <p:cNvGrpSpPr/>
          <p:nvPr/>
        </p:nvGrpSpPr>
        <p:grpSpPr>
          <a:xfrm>
            <a:off x="344906" y="2422358"/>
            <a:ext cx="4339389" cy="4090736"/>
            <a:chOff x="7547811" y="2470484"/>
            <a:chExt cx="4339389" cy="40907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FE8ED1-D130-4D8E-A41C-02AB80AF84CF}"/>
                </a:ext>
              </a:extLst>
            </p:cNvPr>
            <p:cNvSpPr/>
            <p:nvPr/>
          </p:nvSpPr>
          <p:spPr>
            <a:xfrm>
              <a:off x="7547811" y="2470484"/>
              <a:ext cx="4339389" cy="4090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A23B4F3-EADE-4BBB-AC62-E266C4FA5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25874" y="3447828"/>
              <a:ext cx="32299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3065E-364D-49CC-AB94-AFC93C1FC201}"/>
                </a:ext>
              </a:extLst>
            </p:cNvPr>
            <p:cNvSpPr txBox="1"/>
            <p:nvPr/>
          </p:nvSpPr>
          <p:spPr>
            <a:xfrm>
              <a:off x="7825875" y="3724722"/>
              <a:ext cx="375652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EFC9F8-CE13-478C-AE8D-0E14BCA815B2}"/>
                </a:ext>
              </a:extLst>
            </p:cNvPr>
            <p:cNvSpPr txBox="1"/>
            <p:nvPr/>
          </p:nvSpPr>
          <p:spPr>
            <a:xfrm flipH="1">
              <a:off x="7825874" y="2714496"/>
              <a:ext cx="3908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31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508185-D31A-47D7-9264-196F62F72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19C9AB-0F05-4D76-A020-3F901FDEAECA}"/>
              </a:ext>
            </a:extLst>
          </p:cNvPr>
          <p:cNvGrpSpPr/>
          <p:nvPr/>
        </p:nvGrpSpPr>
        <p:grpSpPr>
          <a:xfrm>
            <a:off x="7547811" y="2470484"/>
            <a:ext cx="4339389" cy="4090736"/>
            <a:chOff x="7547811" y="2470484"/>
            <a:chExt cx="4339389" cy="4090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AC2E17-219F-4488-9CE9-AFA0552C387C}"/>
                </a:ext>
              </a:extLst>
            </p:cNvPr>
            <p:cNvSpPr/>
            <p:nvPr/>
          </p:nvSpPr>
          <p:spPr>
            <a:xfrm>
              <a:off x="7547811" y="2470484"/>
              <a:ext cx="4339389" cy="4090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03BAD32-D89E-487A-ABB9-1E8BF7D8AC8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874" y="3447828"/>
              <a:ext cx="32299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BCA6A9-C95D-48E5-A080-18D46AE8BEAF}"/>
                </a:ext>
              </a:extLst>
            </p:cNvPr>
            <p:cNvSpPr txBox="1"/>
            <p:nvPr/>
          </p:nvSpPr>
          <p:spPr>
            <a:xfrm>
              <a:off x="7825875" y="3724722"/>
              <a:ext cx="375652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8C9069-B755-4636-B953-CF7413EECA01}"/>
                </a:ext>
              </a:extLst>
            </p:cNvPr>
            <p:cNvSpPr txBox="1"/>
            <p:nvPr/>
          </p:nvSpPr>
          <p:spPr>
            <a:xfrm flipH="1">
              <a:off x="7825874" y="2714496"/>
              <a:ext cx="3908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24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75C984E1-0F3D-4103-932B-F18A1B94DDB0}"/>
              </a:ext>
            </a:extLst>
          </p:cNvPr>
          <p:cNvSpPr/>
          <p:nvPr/>
        </p:nvSpPr>
        <p:spPr>
          <a:xfrm>
            <a:off x="1432874" y="2182583"/>
            <a:ext cx="9635858" cy="216969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79E84-979F-4C66-9015-277C3B8E2D2F}"/>
              </a:ext>
            </a:extLst>
          </p:cNvPr>
          <p:cNvSpPr txBox="1"/>
          <p:nvPr/>
        </p:nvSpPr>
        <p:spPr>
          <a:xfrm>
            <a:off x="1992986" y="2551785"/>
            <a:ext cx="8515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지도 학습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＂회귀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분류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</a:p>
          <a:p>
            <a:pPr algn="just"/>
            <a:endParaRPr lang="en-US" altLang="ko-KR" dirty="0">
              <a:sym typeface="Wingdings" panose="05000000000000000000" pitchFamily="2" charset="2"/>
            </a:endParaRPr>
          </a:p>
          <a:p>
            <a:pPr algn="just"/>
            <a:r>
              <a:rPr lang="ko-KR" altLang="en-US" b="1" u="sng" dirty="0">
                <a:solidFill>
                  <a:srgbClr val="FFC000"/>
                </a:solidFill>
                <a:sym typeface="Wingdings" panose="05000000000000000000" pitchFamily="2" charset="2"/>
              </a:rPr>
              <a:t>회귀는 입력에 대해 연속적인 값을 대응시키는 문제이며</a:t>
            </a:r>
            <a:r>
              <a:rPr lang="en-US" altLang="ko-KR" b="1" u="sng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분류는 입력에 대해 순서가 없는 클래스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라벨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대응시키는 문제이다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C734A-08F5-49A7-AB54-1695BE9071FF}"/>
              </a:ext>
            </a:extLst>
          </p:cNvPr>
          <p:cNvSpPr txBox="1"/>
          <p:nvPr/>
        </p:nvSpPr>
        <p:spPr>
          <a:xfrm>
            <a:off x="3563514" y="6317670"/>
            <a:ext cx="869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지도학습은 훈련 데이터로부터 하나의 함수를 유추해내기 위한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머신러닝의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한 방법이다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3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17CE83-49F5-446C-A424-9DE103BD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7F3C7EB-351A-4297-A7EF-B9E8DE2D9BCD}"/>
              </a:ext>
            </a:extLst>
          </p:cNvPr>
          <p:cNvGrpSpPr/>
          <p:nvPr/>
        </p:nvGrpSpPr>
        <p:grpSpPr>
          <a:xfrm>
            <a:off x="344906" y="2422358"/>
            <a:ext cx="4339389" cy="4090736"/>
            <a:chOff x="7547811" y="2470484"/>
            <a:chExt cx="4339389" cy="4090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0DD245-241B-479C-8020-03373E5AED9F}"/>
                </a:ext>
              </a:extLst>
            </p:cNvPr>
            <p:cNvSpPr/>
            <p:nvPr/>
          </p:nvSpPr>
          <p:spPr>
            <a:xfrm>
              <a:off x="7547811" y="2470484"/>
              <a:ext cx="4339389" cy="4090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D569439-10AD-41BF-8C0A-56490F1151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5874" y="3447828"/>
              <a:ext cx="32299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ED7ED4-9245-46E5-B3C8-EAB11A4E2DFD}"/>
                </a:ext>
              </a:extLst>
            </p:cNvPr>
            <p:cNvSpPr txBox="1"/>
            <p:nvPr/>
          </p:nvSpPr>
          <p:spPr>
            <a:xfrm>
              <a:off x="7825875" y="3724722"/>
              <a:ext cx="375652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598C52-F1D2-4E52-B608-5BC26F0D0548}"/>
                </a:ext>
              </a:extLst>
            </p:cNvPr>
            <p:cNvSpPr txBox="1"/>
            <p:nvPr/>
          </p:nvSpPr>
          <p:spPr>
            <a:xfrm flipH="1">
              <a:off x="7825874" y="2714496"/>
              <a:ext cx="3908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60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894E50A-4488-4E00-A873-E159DF5BBB80}"/>
              </a:ext>
            </a:extLst>
          </p:cNvPr>
          <p:cNvGrpSpPr/>
          <p:nvPr/>
        </p:nvGrpSpPr>
        <p:grpSpPr>
          <a:xfrm>
            <a:off x="160206" y="320380"/>
            <a:ext cx="3032173" cy="2655091"/>
            <a:chOff x="1122732" y="1619791"/>
            <a:chExt cx="4183433" cy="3663180"/>
          </a:xfrm>
        </p:grpSpPr>
        <p:pic>
          <p:nvPicPr>
            <p:cNvPr id="6" name="그래픽 5" descr="눈꽃">
              <a:extLst>
                <a:ext uri="{FF2B5EF4-FFF2-40B4-BE49-F238E27FC236}">
                  <a16:creationId xmlns:a16="http://schemas.microsoft.com/office/drawing/2014/main" id="{B5569521-E58A-4218-8468-D2F2CF14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78973">
              <a:off x="1122732" y="2290907"/>
              <a:ext cx="2992064" cy="2992064"/>
            </a:xfrm>
            <a:prstGeom prst="rect">
              <a:avLst/>
            </a:prstGeom>
          </p:spPr>
        </p:pic>
        <p:pic>
          <p:nvPicPr>
            <p:cNvPr id="7" name="그래픽 6" descr="눈꽃">
              <a:extLst>
                <a:ext uri="{FF2B5EF4-FFF2-40B4-BE49-F238E27FC236}">
                  <a16:creationId xmlns:a16="http://schemas.microsoft.com/office/drawing/2014/main" id="{E1F3EBEF-07EE-48AC-B64E-B11888D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73225">
              <a:off x="2798015" y="1619791"/>
              <a:ext cx="1779351" cy="1779351"/>
            </a:xfrm>
            <a:prstGeom prst="rect">
              <a:avLst/>
            </a:prstGeom>
          </p:spPr>
        </p:pic>
        <p:pic>
          <p:nvPicPr>
            <p:cNvPr id="8" name="그래픽 7" descr="눈꽃">
              <a:extLst>
                <a:ext uri="{FF2B5EF4-FFF2-40B4-BE49-F238E27FC236}">
                  <a16:creationId xmlns:a16="http://schemas.microsoft.com/office/drawing/2014/main" id="{C9C6363A-83C4-4B09-9F2E-1C5C9DBC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07122">
              <a:off x="3526814" y="2688717"/>
              <a:ext cx="1779351" cy="1779351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5468A68B-02FB-4118-8F04-C717FBE0F35E}"/>
              </a:ext>
            </a:extLst>
          </p:cNvPr>
          <p:cNvSpPr/>
          <p:nvPr/>
        </p:nvSpPr>
        <p:spPr>
          <a:xfrm>
            <a:off x="10122362" y="4305981"/>
            <a:ext cx="3038473" cy="303847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672BAC-4EBD-456F-B957-276632D892A6}"/>
              </a:ext>
            </a:extLst>
          </p:cNvPr>
          <p:cNvSpPr/>
          <p:nvPr/>
        </p:nvSpPr>
        <p:spPr>
          <a:xfrm>
            <a:off x="-1265031" y="5517909"/>
            <a:ext cx="2439467" cy="24394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321039-89C9-4A49-B4F7-34C6048D1C12}"/>
              </a:ext>
            </a:extLst>
          </p:cNvPr>
          <p:cNvSpPr/>
          <p:nvPr/>
        </p:nvSpPr>
        <p:spPr>
          <a:xfrm>
            <a:off x="10413281" y="275772"/>
            <a:ext cx="1465237" cy="14652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61242B-39A6-4A26-98B2-ED27FD037ED0}"/>
              </a:ext>
            </a:extLst>
          </p:cNvPr>
          <p:cNvSpPr/>
          <p:nvPr/>
        </p:nvSpPr>
        <p:spPr>
          <a:xfrm>
            <a:off x="9937542" y="2161536"/>
            <a:ext cx="862039" cy="86203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눈꽃">
            <a:extLst>
              <a:ext uri="{FF2B5EF4-FFF2-40B4-BE49-F238E27FC236}">
                <a16:creationId xmlns:a16="http://schemas.microsoft.com/office/drawing/2014/main" id="{1E7FB579-856D-4F35-8562-25846B41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73225">
            <a:off x="9938391" y="4123312"/>
            <a:ext cx="1289682" cy="1289682"/>
          </a:xfrm>
          <a:prstGeom prst="rect">
            <a:avLst/>
          </a:prstGeom>
        </p:spPr>
      </p:pic>
      <p:pic>
        <p:nvPicPr>
          <p:cNvPr id="18" name="그래픽 17" descr="눈꽃">
            <a:extLst>
              <a:ext uri="{FF2B5EF4-FFF2-40B4-BE49-F238E27FC236}">
                <a16:creationId xmlns:a16="http://schemas.microsoft.com/office/drawing/2014/main" id="{7B8FFC35-D768-4655-9049-0D30350D9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07122">
            <a:off x="9386512" y="5459807"/>
            <a:ext cx="2036286" cy="2036286"/>
          </a:xfrm>
          <a:prstGeom prst="rect">
            <a:avLst/>
          </a:prstGeom>
        </p:spPr>
      </p:pic>
      <p:pic>
        <p:nvPicPr>
          <p:cNvPr id="19" name="그래픽 18" descr="눈꽃">
            <a:extLst>
              <a:ext uri="{FF2B5EF4-FFF2-40B4-BE49-F238E27FC236}">
                <a16:creationId xmlns:a16="http://schemas.microsoft.com/office/drawing/2014/main" id="{20BA4F2F-09C2-43F5-8A37-CB7EEE871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7027">
            <a:off x="11428788" y="4994918"/>
            <a:ext cx="714579" cy="714579"/>
          </a:xfrm>
          <a:prstGeom prst="rect">
            <a:avLst/>
          </a:prstGeom>
        </p:spPr>
      </p:pic>
      <p:pic>
        <p:nvPicPr>
          <p:cNvPr id="20" name="그래픽 19" descr="눈꽃">
            <a:extLst>
              <a:ext uri="{FF2B5EF4-FFF2-40B4-BE49-F238E27FC236}">
                <a16:creationId xmlns:a16="http://schemas.microsoft.com/office/drawing/2014/main" id="{5D53555E-16FE-484C-BF14-C6CBFF3B3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7027">
            <a:off x="8179" y="5605463"/>
            <a:ext cx="714579" cy="714579"/>
          </a:xfrm>
          <a:prstGeom prst="rect">
            <a:avLst/>
          </a:prstGeom>
        </p:spPr>
      </p:pic>
      <p:pic>
        <p:nvPicPr>
          <p:cNvPr id="21" name="그래픽 20" descr="눈꽃">
            <a:extLst>
              <a:ext uri="{FF2B5EF4-FFF2-40B4-BE49-F238E27FC236}">
                <a16:creationId xmlns:a16="http://schemas.microsoft.com/office/drawing/2014/main" id="{FFBB977D-159A-417F-B0A7-C42F9CC55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5071">
            <a:off x="461661" y="5652770"/>
            <a:ext cx="1228317" cy="1228317"/>
          </a:xfrm>
          <a:prstGeom prst="rect">
            <a:avLst/>
          </a:prstGeom>
        </p:spPr>
      </p:pic>
      <p:pic>
        <p:nvPicPr>
          <p:cNvPr id="23" name="그래픽 22" descr="눈꽃">
            <a:extLst>
              <a:ext uri="{FF2B5EF4-FFF2-40B4-BE49-F238E27FC236}">
                <a16:creationId xmlns:a16="http://schemas.microsoft.com/office/drawing/2014/main" id="{1A7AB88B-7C99-45B0-B974-87D34A25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6160">
            <a:off x="9946343" y="373930"/>
            <a:ext cx="1029381" cy="1029381"/>
          </a:xfrm>
          <a:prstGeom prst="rect">
            <a:avLst/>
          </a:prstGeom>
        </p:spPr>
      </p:pic>
      <p:pic>
        <p:nvPicPr>
          <p:cNvPr id="24" name="그래픽 23" descr="눈꽃">
            <a:extLst>
              <a:ext uri="{FF2B5EF4-FFF2-40B4-BE49-F238E27FC236}">
                <a16:creationId xmlns:a16="http://schemas.microsoft.com/office/drawing/2014/main" id="{4C03BE9F-00D4-44A6-A357-9EE4A7AEB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6160">
            <a:off x="9590391" y="2221762"/>
            <a:ext cx="703049" cy="70304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129056-7575-4E04-87E9-5726E4468B96}"/>
              </a:ext>
            </a:extLst>
          </p:cNvPr>
          <p:cNvGrpSpPr/>
          <p:nvPr/>
        </p:nvGrpSpPr>
        <p:grpSpPr>
          <a:xfrm>
            <a:off x="7844589" y="641113"/>
            <a:ext cx="1946415" cy="1946415"/>
            <a:chOff x="7462875" y="791243"/>
            <a:chExt cx="2199793" cy="219979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4035EC4-6823-4B53-B286-B99CDF52CACF}"/>
                </a:ext>
              </a:extLst>
            </p:cNvPr>
            <p:cNvSpPr/>
            <p:nvPr/>
          </p:nvSpPr>
          <p:spPr>
            <a:xfrm>
              <a:off x="7462875" y="791243"/>
              <a:ext cx="2199793" cy="219979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30000">
                  <a:schemeClr val="accent3">
                    <a:lumMod val="45000"/>
                    <a:lumOff val="55000"/>
                    <a:alpha val="70000"/>
                  </a:schemeClr>
                </a:gs>
                <a:gs pos="70000">
                  <a:schemeClr val="accent3">
                    <a:lumMod val="45000"/>
                    <a:lumOff val="55000"/>
                    <a:alpha val="60000"/>
                  </a:schemeClr>
                </a:gs>
                <a:gs pos="100000">
                  <a:schemeClr val="accent3">
                    <a:lumMod val="30000"/>
                    <a:lumOff val="7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29E3B2-1D8D-4A43-B2FA-3C12656B2C07}"/>
                </a:ext>
              </a:extLst>
            </p:cNvPr>
            <p:cNvGrpSpPr/>
            <p:nvPr/>
          </p:nvGrpSpPr>
          <p:grpSpPr>
            <a:xfrm>
              <a:off x="7516919" y="889167"/>
              <a:ext cx="1198596" cy="1276517"/>
              <a:chOff x="7516918" y="889167"/>
              <a:chExt cx="1482959" cy="1579366"/>
            </a:xfrm>
          </p:grpSpPr>
          <p:pic>
            <p:nvPicPr>
              <p:cNvPr id="22" name="그래픽 21" descr="눈꽃">
                <a:extLst>
                  <a:ext uri="{FF2B5EF4-FFF2-40B4-BE49-F238E27FC236}">
                    <a16:creationId xmlns:a16="http://schemas.microsoft.com/office/drawing/2014/main" id="{27ED6677-658B-4F86-B1F0-E2DEAF5AF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337750">
                <a:off x="7516918" y="1151638"/>
                <a:ext cx="1316895" cy="1316895"/>
              </a:xfrm>
              <a:prstGeom prst="rect">
                <a:avLst/>
              </a:prstGeom>
            </p:spPr>
          </p:pic>
          <p:pic>
            <p:nvPicPr>
              <p:cNvPr id="25" name="그래픽 24" descr="눈꽃">
                <a:extLst>
                  <a:ext uri="{FF2B5EF4-FFF2-40B4-BE49-F238E27FC236}">
                    <a16:creationId xmlns:a16="http://schemas.microsoft.com/office/drawing/2014/main" id="{444D3E7D-3B7E-4FBE-8306-EEE6CB9F6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337750">
                <a:off x="8292217" y="889167"/>
                <a:ext cx="707660" cy="70766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E7C44D-F35B-4D80-9332-2E97BA4C8058}"/>
              </a:ext>
            </a:extLst>
          </p:cNvPr>
          <p:cNvGrpSpPr/>
          <p:nvPr/>
        </p:nvGrpSpPr>
        <p:grpSpPr>
          <a:xfrm flipH="1">
            <a:off x="11086674" y="1072168"/>
            <a:ext cx="565919" cy="602710"/>
            <a:chOff x="7516918" y="889167"/>
            <a:chExt cx="1482959" cy="1579366"/>
          </a:xfrm>
        </p:grpSpPr>
        <p:pic>
          <p:nvPicPr>
            <p:cNvPr id="28" name="그래픽 27" descr="눈꽃">
              <a:extLst>
                <a:ext uri="{FF2B5EF4-FFF2-40B4-BE49-F238E27FC236}">
                  <a16:creationId xmlns:a16="http://schemas.microsoft.com/office/drawing/2014/main" id="{806268B5-C9CF-4570-ACA7-953C30E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37750">
              <a:off x="7516918" y="1151638"/>
              <a:ext cx="1316895" cy="1316895"/>
            </a:xfrm>
            <a:prstGeom prst="rect">
              <a:avLst/>
            </a:prstGeom>
          </p:spPr>
        </p:pic>
        <p:pic>
          <p:nvPicPr>
            <p:cNvPr id="29" name="그래픽 28" descr="눈꽃">
              <a:extLst>
                <a:ext uri="{FF2B5EF4-FFF2-40B4-BE49-F238E27FC236}">
                  <a16:creationId xmlns:a16="http://schemas.microsoft.com/office/drawing/2014/main" id="{5D63FA84-B1F9-45B1-A74F-7A3A89E0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37750">
              <a:off x="8292217" y="889167"/>
              <a:ext cx="707660" cy="707660"/>
            </a:xfrm>
            <a:prstGeom prst="rect">
              <a:avLst/>
            </a:prstGeom>
          </p:spPr>
        </p:pic>
      </p:grpSp>
      <p:pic>
        <p:nvPicPr>
          <p:cNvPr id="30" name="그래픽 29" descr="눈꽃">
            <a:extLst>
              <a:ext uri="{FF2B5EF4-FFF2-40B4-BE49-F238E27FC236}">
                <a16:creationId xmlns:a16="http://schemas.microsoft.com/office/drawing/2014/main" id="{B4D62803-A268-45CC-AD44-0443B351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18043">
            <a:off x="10324904" y="2379732"/>
            <a:ext cx="325998" cy="3259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0AE911-168F-468E-A022-CDB96348022B}"/>
              </a:ext>
            </a:extLst>
          </p:cNvPr>
          <p:cNvSpPr txBox="1"/>
          <p:nvPr/>
        </p:nvSpPr>
        <p:spPr>
          <a:xfrm>
            <a:off x="3689720" y="2612410"/>
            <a:ext cx="47804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Century Schoolbook" panose="02040604050505020304" pitchFamily="18" charset="0"/>
              </a:rPr>
              <a:t>Thank You!</a:t>
            </a:r>
          </a:p>
          <a:p>
            <a:pPr algn="ctr"/>
            <a:r>
              <a:rPr lang="ko-KR" altLang="en-US" sz="6600" dirty="0">
                <a:solidFill>
                  <a:schemeClr val="bg1"/>
                </a:solidFill>
                <a:latin typeface="Century Schoolbook" panose="02040604050505020304" pitchFamily="18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1052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39D4A0-DD3D-4590-B32C-5462FD69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0" y="1703128"/>
            <a:ext cx="4003321" cy="2504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E62858-06DC-4214-A702-606D7A7791D5}"/>
                  </a:ext>
                </a:extLst>
              </p:cNvPr>
              <p:cNvSpPr txBox="1"/>
              <p:nvPr/>
            </p:nvSpPr>
            <p:spPr>
              <a:xfrm>
                <a:off x="5681015" y="2067434"/>
                <a:ext cx="4656724" cy="1600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2600" dirty="0"/>
                  <a:t>을</a:t>
                </a:r>
                <a:r>
                  <a:rPr lang="en-US" altLang="ko-KR" sz="2600" dirty="0"/>
                  <a:t> ‘</a:t>
                </a:r>
                <a:r>
                  <a:rPr lang="ko-KR" altLang="en-US" sz="2600" dirty="0"/>
                  <a:t>입력 변수</a:t>
                </a:r>
                <a:r>
                  <a:rPr lang="en-US" altLang="ko-KR" sz="2600" dirty="0"/>
                  <a:t>’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sz="260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600" dirty="0"/>
                  <a:t> ‘</a:t>
                </a:r>
                <a:r>
                  <a:rPr lang="ko-KR" altLang="en-US" sz="2600" dirty="0"/>
                  <a:t>목표 변수</a:t>
                </a:r>
                <a:r>
                  <a:rPr lang="en-US" altLang="ko-KR" sz="2600" dirty="0"/>
                  <a:t>(target)’</a:t>
                </a:r>
              </a:p>
              <a:p>
                <a:endParaRPr lang="en-US" altLang="ko-KR" sz="2600" dirty="0"/>
              </a:p>
              <a:p>
                <a:r>
                  <a:rPr lang="en-US" altLang="ko-KR" sz="2600" dirty="0"/>
                  <a:t>‘X</a:t>
                </a:r>
                <a:r>
                  <a:rPr lang="ko-KR" altLang="en-US" sz="2600" dirty="0"/>
                  <a:t>를 입력 데이터</a:t>
                </a:r>
                <a:r>
                  <a:rPr lang="en-US" altLang="ko-KR" sz="2600" dirty="0"/>
                  <a:t>, t</a:t>
                </a:r>
                <a:r>
                  <a:rPr lang="ko-KR" altLang="en-US" sz="2600" dirty="0"/>
                  <a:t>를 목표 데이터</a:t>
                </a:r>
                <a:r>
                  <a:rPr lang="en-US" altLang="ko-KR" sz="2600" dirty="0"/>
                  <a:t>’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E62858-06DC-4214-A702-606D7A779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015" y="2067434"/>
                <a:ext cx="4656724" cy="1600438"/>
              </a:xfrm>
              <a:prstGeom prst="rect">
                <a:avLst/>
              </a:prstGeom>
              <a:blipFill>
                <a:blip r:embed="rId3"/>
                <a:stretch>
                  <a:fillRect l="-4319" t="-7224" r="-3272" b="-11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10AFFC-D0A8-46B3-84B1-8D249C9E26CA}"/>
              </a:ext>
            </a:extLst>
          </p:cNvPr>
          <p:cNvSpPr/>
          <p:nvPr/>
        </p:nvSpPr>
        <p:spPr>
          <a:xfrm>
            <a:off x="5745023" y="5382883"/>
            <a:ext cx="59987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데이터베이스에 없는 사람의 나이에 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대해 그 사람의 키 </a:t>
            </a:r>
            <a:r>
              <a:rPr lang="en-US" altLang="ko-KR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예측하는 것이 목표이다</a:t>
            </a:r>
            <a:r>
              <a:rPr lang="en-US" altLang="ko-KR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68FD9-B790-4235-971A-174AF0B89461}"/>
                  </a:ext>
                </a:extLst>
              </p:cNvPr>
              <p:cNvSpPr txBox="1"/>
              <p:nvPr/>
            </p:nvSpPr>
            <p:spPr>
              <a:xfrm>
                <a:off x="852418" y="4600874"/>
                <a:ext cx="427200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/>
                  <a:t>나이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와 키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세트로 된 데이터</a:t>
                </a:r>
                <a:r>
                  <a:rPr lang="en-US" altLang="ko-KR" dirty="0"/>
                  <a:t>, n</a:t>
                </a:r>
                <a:r>
                  <a:rPr lang="ko-KR" altLang="en-US" dirty="0"/>
                  <a:t>은 인덱스</a:t>
                </a:r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은 인원수</a:t>
                </a:r>
                <a:r>
                  <a:rPr lang="en-US" altLang="ko-KR" dirty="0"/>
                  <a:t>, N=16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다음과 같은 세로벡터로 표현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68FD9-B790-4235-971A-174AF0B89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8" y="4600874"/>
                <a:ext cx="4272003" cy="1107996"/>
              </a:xfrm>
              <a:prstGeom prst="rect">
                <a:avLst/>
              </a:prstGeom>
              <a:blipFill>
                <a:blip r:embed="rId4"/>
                <a:stretch>
                  <a:fillRect l="-3424" t="-7735" r="-2710" b="-12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4B18A-D74A-40BC-857B-222CEF0B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91" y="4165164"/>
            <a:ext cx="6957880" cy="215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31A437-E5D6-4D05-B114-6313CF63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2" y="1427112"/>
            <a:ext cx="6515100" cy="2543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78DA9-4F90-44C5-AB1D-B938D9A7CAB2}"/>
              </a:ext>
            </a:extLst>
          </p:cNvPr>
          <p:cNvSpPr txBox="1"/>
          <p:nvPr/>
        </p:nvSpPr>
        <p:spPr>
          <a:xfrm>
            <a:off x="7562357" y="1830427"/>
            <a:ext cx="3462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/>
              <a:t>16</a:t>
            </a:r>
            <a:r>
              <a:rPr lang="ko-KR" altLang="en-US" sz="1500" dirty="0"/>
              <a:t>명의 나이 </a:t>
            </a:r>
            <a:r>
              <a:rPr lang="en-US" altLang="ko-KR" sz="1500" dirty="0"/>
              <a:t>x</a:t>
            </a:r>
            <a:r>
              <a:rPr lang="ko-KR" altLang="en-US" sz="1500" dirty="0"/>
              <a:t>를 임의로 결정</a:t>
            </a:r>
            <a:endParaRPr lang="en-US" altLang="ko-KR" sz="1500" dirty="0"/>
          </a:p>
          <a:p>
            <a:pPr algn="just"/>
            <a:r>
              <a:rPr lang="en-US" altLang="ko-KR" sz="1500" dirty="0"/>
              <a:t>(A)</a:t>
            </a:r>
            <a:r>
              <a:rPr lang="ko-KR" altLang="en-US" sz="1500" dirty="0"/>
              <a:t>에서 </a:t>
            </a:r>
            <a:r>
              <a:rPr lang="en-US" altLang="ko-KR" sz="1500" dirty="0"/>
              <a:t>X</a:t>
            </a:r>
            <a:r>
              <a:rPr lang="ko-KR" altLang="en-US" sz="1500" dirty="0"/>
              <a:t>로 </a:t>
            </a:r>
            <a:r>
              <a:rPr lang="en-US" altLang="ko-KR" sz="1500" dirty="0"/>
              <a:t>T</a:t>
            </a:r>
            <a:r>
              <a:rPr lang="ko-KR" altLang="en-US" sz="1500" dirty="0"/>
              <a:t>를 결정</a:t>
            </a:r>
            <a:endParaRPr lang="en-US" altLang="ko-KR" sz="1500" dirty="0"/>
          </a:p>
          <a:p>
            <a:pPr algn="just"/>
            <a:r>
              <a:rPr lang="en-US" altLang="ko-KR" sz="1500" dirty="0"/>
              <a:t>(B)</a:t>
            </a:r>
            <a:r>
              <a:rPr lang="ko-KR" altLang="en-US" sz="1500" dirty="0"/>
              <a:t>에서 생성한 데이터를 </a:t>
            </a:r>
            <a:r>
              <a:rPr lang="en-US" altLang="ko-KR" sz="1500" dirty="0"/>
              <a:t>‘ch5_data.npz’</a:t>
            </a:r>
            <a:r>
              <a:rPr lang="ko-KR" altLang="en-US" sz="1500" dirty="0"/>
              <a:t>에 저장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29B837-7354-4C5F-85D5-FA8A31BDA166}"/>
              </a:ext>
            </a:extLst>
          </p:cNvPr>
          <p:cNvSpPr/>
          <p:nvPr/>
        </p:nvSpPr>
        <p:spPr>
          <a:xfrm>
            <a:off x="8290327" y="5673616"/>
            <a:ext cx="373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9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np.savez</a:t>
            </a:r>
            <a:r>
              <a:rPr lang="en-US" altLang="ko-KR" sz="1200" dirty="0">
                <a:solidFill>
                  <a:srgbClr val="09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 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여러개의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배열을 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압축되지 않은 </a:t>
            </a:r>
            <a:endParaRPr lang="en-US" altLang="ko-KR" sz="1200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200" dirty="0" err="1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npz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포맷 파일로 저장하기</a:t>
            </a:r>
            <a:endParaRPr lang="en-US" altLang="ko-KR" sz="1200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Rand()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A3A3A3"/>
                </a:solidFill>
              </a:rPr>
              <a:t>명령은 </a:t>
            </a:r>
            <a:r>
              <a:rPr lang="en-US" altLang="ko-KR" sz="1200" dirty="0">
                <a:solidFill>
                  <a:srgbClr val="A3A3A3"/>
                </a:solidFill>
              </a:rPr>
              <a:t>0</a:t>
            </a:r>
            <a:r>
              <a:rPr lang="ko-KR" altLang="en-US" sz="1200" dirty="0">
                <a:solidFill>
                  <a:srgbClr val="A3A3A3"/>
                </a:solidFill>
              </a:rPr>
              <a:t>과 </a:t>
            </a:r>
            <a:r>
              <a:rPr lang="en-US" altLang="ko-KR" sz="1200" dirty="0">
                <a:solidFill>
                  <a:srgbClr val="A3A3A3"/>
                </a:solidFill>
              </a:rPr>
              <a:t>1</a:t>
            </a:r>
            <a:r>
              <a:rPr lang="ko-KR" altLang="en-US" sz="1200" dirty="0">
                <a:solidFill>
                  <a:srgbClr val="A3A3A3"/>
                </a:solidFill>
              </a:rPr>
              <a:t>사이의 난수를 발생시키는 명령으로 인수로 받은 숫자 횟수만큼 난수를 발생시킨다</a:t>
            </a:r>
            <a:r>
              <a:rPr lang="en-US" altLang="ko-KR" sz="1200" dirty="0">
                <a:solidFill>
                  <a:srgbClr val="A3A3A3"/>
                </a:solidFill>
              </a:rPr>
              <a:t>.</a:t>
            </a:r>
            <a:endParaRPr lang="ko-KR" altLang="en-US" sz="1200" dirty="0">
              <a:solidFill>
                <a:srgbClr val="A3A3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7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8DA9-4F90-44C5-AB1D-B938D9A7CAB2}"/>
              </a:ext>
            </a:extLst>
          </p:cNvPr>
          <p:cNvSpPr txBox="1"/>
          <p:nvPr/>
        </p:nvSpPr>
        <p:spPr>
          <a:xfrm>
            <a:off x="1404181" y="3557017"/>
            <a:ext cx="383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X</a:t>
            </a:r>
            <a:r>
              <a:rPr lang="ko-KR" altLang="en-US" sz="1200" dirty="0"/>
              <a:t>를 출력</a:t>
            </a:r>
            <a:r>
              <a:rPr lang="en-US" altLang="ko-KR" sz="1200" dirty="0"/>
              <a:t>,</a:t>
            </a:r>
          </a:p>
          <a:p>
            <a:pPr algn="just"/>
            <a:r>
              <a:rPr lang="en-US" altLang="ko-KR" sz="1200" dirty="0"/>
              <a:t>- </a:t>
            </a:r>
            <a:r>
              <a:rPr lang="en-US" altLang="ko-KR" sz="1200" dirty="0" err="1"/>
              <a:t>np.round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반올림하여 표시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98505-368B-45B3-847B-F6C5127B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15" y="1676400"/>
            <a:ext cx="6734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5CA2D-B43D-4C55-9996-61B4D28B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91" y="1882259"/>
            <a:ext cx="6391275" cy="1362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1221952" y="1317657"/>
            <a:ext cx="2654893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그래프 표시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A2BC1-3DAC-4665-BDDF-65C0C7DC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02" y="2693641"/>
            <a:ext cx="5814714" cy="38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7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1638502" y="1405929"/>
            <a:ext cx="128913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직선</a:t>
            </a:r>
            <a:r>
              <a:rPr lang="en-US" altLang="ko-KR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A2BC1-3DAC-4665-BDDF-65C0C7DC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2" y="2118239"/>
            <a:ext cx="5814714" cy="3871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02BA3F-6E01-4B36-A485-072C093F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00" y="4158257"/>
            <a:ext cx="5732292" cy="192924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170AE4-BFC8-469D-9DEA-3B60B2BD29FB}"/>
              </a:ext>
            </a:extLst>
          </p:cNvPr>
          <p:cNvCxnSpPr>
            <a:cxnSpLocks/>
          </p:cNvCxnSpPr>
          <p:nvPr/>
        </p:nvCxnSpPr>
        <p:spPr>
          <a:xfrm flipV="1">
            <a:off x="976544" y="2281561"/>
            <a:ext cx="4154749" cy="24857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1A208-AF4A-4675-8072-C80D518790B9}"/>
              </a:ext>
            </a:extLst>
          </p:cNvPr>
          <p:cNvSpPr txBox="1"/>
          <p:nvPr/>
        </p:nvSpPr>
        <p:spPr>
          <a:xfrm>
            <a:off x="3047861" y="3524436"/>
            <a:ext cx="3894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b="1" dirty="0"/>
              <a:t>어느정도 오차를 허용하여 직선을 긋는 것으로 예측할 수 있다</a:t>
            </a:r>
            <a:r>
              <a:rPr lang="en-US" altLang="ko-KR" sz="12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08CA13-E1BA-409A-9B30-F0F87744C140}"/>
                  </a:ext>
                </a:extLst>
              </p:cNvPr>
              <p:cNvSpPr txBox="1"/>
              <p:nvPr/>
            </p:nvSpPr>
            <p:spPr>
              <a:xfrm>
                <a:off x="8181949" y="2411618"/>
                <a:ext cx="1761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08CA13-E1BA-409A-9B30-F0F87744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49" y="2411618"/>
                <a:ext cx="1761251" cy="276999"/>
              </a:xfrm>
              <a:prstGeom prst="rect">
                <a:avLst/>
              </a:prstGeom>
              <a:blipFill>
                <a:blip r:embed="rId4"/>
                <a:stretch>
                  <a:fillRect l="-2422" r="-692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E4D7C7-3207-479F-9674-F495D46063B8}"/>
                  </a:ext>
                </a:extLst>
              </p:cNvPr>
              <p:cNvSpPr txBox="1"/>
              <p:nvPr/>
            </p:nvSpPr>
            <p:spPr>
              <a:xfrm>
                <a:off x="7382902" y="2735270"/>
                <a:ext cx="38325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/>
                  <a:t>기울기인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200" dirty="0"/>
                  <a:t> 절편을 나타내는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/>
                  <a:t>에 적당한 값을 넣으면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다양한 위치와 기울기의 직선을 만들 수 있습니다</a:t>
                </a:r>
                <a:r>
                  <a:rPr lang="en-US" altLang="ko-KR" sz="1200" dirty="0"/>
                  <a:t>.</a:t>
                </a:r>
              </a:p>
              <a:p>
                <a:pPr algn="just"/>
                <a:r>
                  <a:rPr lang="ko-KR" altLang="en-US" sz="1200" dirty="0"/>
                  <a:t>수식에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에 맞는 </a:t>
                </a:r>
                <a:r>
                  <a:rPr lang="en-US" altLang="ko-KR" sz="1200" dirty="0"/>
                  <a:t>y(x)</a:t>
                </a:r>
                <a:r>
                  <a:rPr lang="ko-KR" altLang="en-US" sz="1200" dirty="0"/>
                  <a:t>를 출력하는 함수 임으로 </a:t>
                </a:r>
                <a:r>
                  <a:rPr lang="en-US" altLang="ko-KR" sz="1200" dirty="0"/>
                  <a:t>y(x)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/>
                  <a:t>t</a:t>
                </a:r>
                <a:r>
                  <a:rPr lang="ko-KR" altLang="en-US" sz="1200" dirty="0"/>
                  <a:t>의 예측치로 간주할 수 있다</a:t>
                </a:r>
                <a:r>
                  <a:rPr lang="en-US" altLang="ko-KR" sz="1200" dirty="0"/>
                  <a:t>. </a:t>
                </a:r>
                <a:r>
                  <a:rPr lang="ko-KR" altLang="en-US" sz="1200" dirty="0"/>
                  <a:t>  </a:t>
                </a:r>
                <a:endParaRPr lang="en-US" altLang="ko-KR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E4D7C7-3207-479F-9674-F495D4606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02" y="2735270"/>
                <a:ext cx="3832554" cy="830997"/>
              </a:xfrm>
              <a:prstGeom prst="rect">
                <a:avLst/>
              </a:prstGeom>
              <a:blipFill>
                <a:blip r:embed="rId5"/>
                <a:stretch>
                  <a:fillRect t="-2206" r="-159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D802E-CD66-47A4-BF47-3E9402AAE786}"/>
              </a:ext>
            </a:extLst>
          </p:cNvPr>
          <p:cNvSpPr/>
          <p:nvPr/>
        </p:nvSpPr>
        <p:spPr>
          <a:xfrm>
            <a:off x="8253511" y="1857620"/>
            <a:ext cx="158248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직선모델</a:t>
            </a:r>
            <a:endParaRPr lang="en-US" altLang="ko-KR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96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23B-280D-42B9-8CBF-18FF0FE480F2}"/>
              </a:ext>
            </a:extLst>
          </p:cNvPr>
          <p:cNvSpPr txBox="1"/>
          <p:nvPr/>
        </p:nvSpPr>
        <p:spPr>
          <a:xfrm flipH="1">
            <a:off x="271963" y="339365"/>
            <a:ext cx="11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PART  1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0FE8-8178-48D5-A1B2-016E6FD4989B}"/>
              </a:ext>
            </a:extLst>
          </p:cNvPr>
          <p:cNvSpPr txBox="1"/>
          <p:nvPr/>
        </p:nvSpPr>
        <p:spPr>
          <a:xfrm flipH="1">
            <a:off x="2187172" y="363775"/>
            <a:ext cx="427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차원 입력 직선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3CCE7-8F37-4ADD-9F3E-DF17FDEE5F74}"/>
              </a:ext>
            </a:extLst>
          </p:cNvPr>
          <p:cNvSpPr/>
          <p:nvPr/>
        </p:nvSpPr>
        <p:spPr>
          <a:xfrm>
            <a:off x="943250" y="1787674"/>
            <a:ext cx="1880644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제곱 오차 함수</a:t>
            </a:r>
            <a:endParaRPr lang="en-US" altLang="ko-KR" sz="22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1A208-AF4A-4675-8072-C80D518790B9}"/>
              </a:ext>
            </a:extLst>
          </p:cNvPr>
          <p:cNvSpPr txBox="1"/>
          <p:nvPr/>
        </p:nvSpPr>
        <p:spPr>
          <a:xfrm>
            <a:off x="1033375" y="2475884"/>
            <a:ext cx="389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데이터에 맞도록 오차 </a:t>
            </a:r>
            <a:r>
              <a:rPr lang="en-US" altLang="ko-KR" sz="1200" dirty="0"/>
              <a:t>J</a:t>
            </a:r>
            <a:r>
              <a:rPr lang="ko-KR" altLang="en-US" sz="1200" dirty="0"/>
              <a:t>를 정의</a:t>
            </a:r>
            <a:endParaRPr lang="en-US" altLang="ko-K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935DB1-B8C7-4866-B213-D0676E692085}"/>
                  </a:ext>
                </a:extLst>
              </p:cNvPr>
              <p:cNvSpPr/>
              <p:nvPr/>
            </p:nvSpPr>
            <p:spPr>
              <a:xfrm>
                <a:off x="1536629" y="2810911"/>
                <a:ext cx="2220480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935DB1-B8C7-4866-B213-D0676E692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9" y="2810911"/>
                <a:ext cx="2220480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7A55AC-423C-4B9B-91A3-12C52F4D9B5C}"/>
              </a:ext>
            </a:extLst>
          </p:cNvPr>
          <p:cNvSpPr txBox="1"/>
          <p:nvPr/>
        </p:nvSpPr>
        <p:spPr>
          <a:xfrm>
            <a:off x="1033375" y="3836916"/>
            <a:ext cx="389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b="1" dirty="0"/>
              <a:t>J</a:t>
            </a:r>
            <a:r>
              <a:rPr lang="ko-KR" altLang="en-US" sz="1500" b="1" dirty="0"/>
              <a:t>는 평균 제곱 오차</a:t>
            </a:r>
            <a:r>
              <a:rPr lang="en-US" altLang="ko-KR" sz="1500" b="1" dirty="0"/>
              <a:t>(mean square error)</a:t>
            </a:r>
            <a:r>
              <a:rPr lang="ko-KR" altLang="en-US" sz="1500" b="1" dirty="0"/>
              <a:t>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직선과 데이터 점의 차의 제곱의 평균이다</a:t>
            </a:r>
            <a:r>
              <a:rPr lang="en-US" altLang="ko-KR" sz="1500" b="1" dirty="0"/>
              <a:t>.</a:t>
            </a:r>
          </a:p>
          <a:p>
            <a:pPr algn="just"/>
            <a:r>
              <a:rPr lang="en-US" altLang="ko-KR" sz="1500" b="1" dirty="0">
                <a:solidFill>
                  <a:srgbClr val="A3A3A3"/>
                </a:solidFill>
              </a:rPr>
              <a:t>- </a:t>
            </a:r>
            <a:r>
              <a:rPr lang="ko-KR" altLang="en-US" sz="1500" b="1" dirty="0">
                <a:solidFill>
                  <a:srgbClr val="A3A3A3"/>
                </a:solidFill>
              </a:rPr>
              <a:t>이 책에선 오차의 크기가 </a:t>
            </a:r>
            <a:r>
              <a:rPr lang="en-US" altLang="ko-KR" sz="1500" b="1" dirty="0">
                <a:solidFill>
                  <a:srgbClr val="A3A3A3"/>
                </a:solidFill>
              </a:rPr>
              <a:t>N</a:t>
            </a:r>
            <a:r>
              <a:rPr lang="ko-KR" altLang="en-US" sz="1500" b="1" dirty="0">
                <a:solidFill>
                  <a:srgbClr val="A3A3A3"/>
                </a:solidFill>
              </a:rPr>
              <a:t>에</a:t>
            </a:r>
            <a:r>
              <a:rPr lang="en-US" altLang="ko-KR" sz="1500" b="1" dirty="0">
                <a:solidFill>
                  <a:srgbClr val="A3A3A3"/>
                </a:solidFill>
              </a:rPr>
              <a:t> </a:t>
            </a:r>
            <a:r>
              <a:rPr lang="ko-KR" altLang="en-US" sz="1500" b="1" dirty="0">
                <a:solidFill>
                  <a:srgbClr val="A3A3A3"/>
                </a:solidFill>
              </a:rPr>
              <a:t>의존하지 않는 평균 제곱 오차를 사용</a:t>
            </a:r>
            <a:r>
              <a:rPr lang="en-US" altLang="ko-KR" sz="1500" b="1" dirty="0">
                <a:solidFill>
                  <a:srgbClr val="A3A3A3"/>
                </a:solidFill>
              </a:rPr>
              <a:t>.</a:t>
            </a:r>
            <a:r>
              <a:rPr lang="ko-KR" altLang="en-US" sz="1500" b="1" dirty="0">
                <a:solidFill>
                  <a:srgbClr val="A3A3A3"/>
                </a:solidFill>
              </a:rPr>
              <a:t> </a:t>
            </a:r>
            <a:r>
              <a:rPr lang="en-US" altLang="ko-KR" sz="1500" b="1" dirty="0">
                <a:solidFill>
                  <a:srgbClr val="A3A3A3"/>
                </a:solidFill>
              </a:rPr>
              <a:t> </a:t>
            </a:r>
            <a:endParaRPr lang="en-US" altLang="ko-KR" sz="1200" dirty="0">
              <a:solidFill>
                <a:srgbClr val="A3A3A3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41065E-2244-4786-8183-9D32D1DC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44" y="3433737"/>
            <a:ext cx="1676400" cy="30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6A97D2-21B7-4EA8-A24A-3B346B8E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844" y="2003117"/>
            <a:ext cx="6427475" cy="3045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/>
              <p:nvPr/>
            </p:nvSpPr>
            <p:spPr>
              <a:xfrm>
                <a:off x="7461180" y="5169808"/>
                <a:ext cx="400026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500" b="1" dirty="0"/>
                  <a:t> 이 결정하면 그에 대한 평균 제곱 오차</a:t>
                </a:r>
                <a:r>
                  <a:rPr lang="en-US" altLang="ko-KR" sz="1500" b="1" dirty="0"/>
                  <a:t> J</a:t>
                </a:r>
                <a:r>
                  <a:rPr lang="ko-KR" altLang="en-US" sz="1500" b="1" dirty="0"/>
                  <a:t>를 계산 할 수 있다</a:t>
                </a:r>
                <a:r>
                  <a:rPr lang="en-US" altLang="ko-KR" sz="1500" b="1" dirty="0"/>
                  <a:t>. </a:t>
                </a:r>
                <a:r>
                  <a:rPr lang="ko-KR" altLang="en-US" sz="1500" b="1" dirty="0"/>
                  <a:t>직선이 데이터에 멀거나 가까워서 </a:t>
                </a:r>
                <a:r>
                  <a:rPr lang="en-US" altLang="ko-KR" sz="1500" b="1" dirty="0"/>
                  <a:t>J</a:t>
                </a:r>
                <a:r>
                  <a:rPr lang="ko-KR" altLang="en-US" sz="1500" b="1" dirty="0"/>
                  <a:t>가 크고 작은 값을 가지지만</a:t>
                </a:r>
                <a:r>
                  <a:rPr lang="en-US" altLang="ko-KR" sz="1500" b="1" dirty="0"/>
                  <a:t>, </a:t>
                </a:r>
              </a:p>
              <a:p>
                <a:pPr algn="just"/>
                <a:r>
                  <a:rPr lang="ko-KR" altLang="en-US" sz="1500" b="1" u="sng" dirty="0"/>
                  <a:t>데이터가 직선 상에 나란히 있지 않기 때문에 </a:t>
                </a:r>
                <a:r>
                  <a:rPr lang="en-US" altLang="ko-KR" sz="1500" b="1" u="sng" dirty="0"/>
                  <a:t>J</a:t>
                </a:r>
                <a:r>
                  <a:rPr lang="ko-KR" altLang="en-US" sz="1500" b="1" u="sng" dirty="0"/>
                  <a:t>가 완전히 </a:t>
                </a:r>
                <a:r>
                  <a:rPr lang="en-US" altLang="ko-KR" sz="1500" b="1" u="sng" dirty="0"/>
                  <a:t>0</a:t>
                </a:r>
                <a:r>
                  <a:rPr lang="ko-KR" altLang="en-US" sz="1500" b="1" u="sng" dirty="0"/>
                  <a:t>이 되지는 않을 것이다</a:t>
                </a:r>
                <a:r>
                  <a:rPr lang="en-US" altLang="ko-KR" sz="1500" b="1" u="sng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1D878B-66E6-4349-B4C7-5E18D2A9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0" y="5169808"/>
                <a:ext cx="4000264" cy="1261884"/>
              </a:xfrm>
              <a:prstGeom prst="rect">
                <a:avLst/>
              </a:prstGeom>
              <a:blipFill>
                <a:blip r:embed="rId5"/>
                <a:stretch>
                  <a:fillRect l="-610" r="-610" b="-53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55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1742</Words>
  <Application>Microsoft Office PowerPoint</Application>
  <PresentationFormat>와이드스크린</PresentationFormat>
  <Paragraphs>170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Cambria Math</vt:lpstr>
      <vt:lpstr>Century Schoolbook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장은수</cp:lastModifiedBy>
  <cp:revision>33</cp:revision>
  <dcterms:created xsi:type="dcterms:W3CDTF">2017-11-16T07:55:22Z</dcterms:created>
  <dcterms:modified xsi:type="dcterms:W3CDTF">2018-12-26T10:01:14Z</dcterms:modified>
</cp:coreProperties>
</file>